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850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8871" y="92964"/>
            <a:ext cx="1383792" cy="1790700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2758440" y="5809487"/>
            <a:ext cx="628015" cy="411480"/>
          </a:xfrm>
          <a:custGeom>
            <a:avLst/>
            <a:gdLst/>
            <a:ahLst/>
            <a:cxnLst/>
            <a:rect l="l" t="t" r="r" b="b"/>
            <a:pathLst>
              <a:path w="628014" h="411479">
                <a:moveTo>
                  <a:pt x="525018" y="0"/>
                </a:moveTo>
                <a:lnTo>
                  <a:pt x="102870" y="0"/>
                </a:lnTo>
                <a:lnTo>
                  <a:pt x="0" y="205740"/>
                </a:lnTo>
                <a:lnTo>
                  <a:pt x="102870" y="411480"/>
                </a:lnTo>
                <a:lnTo>
                  <a:pt x="525018" y="411480"/>
                </a:lnTo>
                <a:lnTo>
                  <a:pt x="627888" y="205740"/>
                </a:lnTo>
                <a:lnTo>
                  <a:pt x="525018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2758440" y="5809487"/>
            <a:ext cx="628015" cy="411480"/>
          </a:xfrm>
          <a:custGeom>
            <a:avLst/>
            <a:gdLst/>
            <a:ahLst/>
            <a:cxnLst/>
            <a:rect l="l" t="t" r="r" b="b"/>
            <a:pathLst>
              <a:path w="628014" h="411479">
                <a:moveTo>
                  <a:pt x="0" y="205740"/>
                </a:moveTo>
                <a:lnTo>
                  <a:pt x="102870" y="0"/>
                </a:lnTo>
                <a:lnTo>
                  <a:pt x="525018" y="0"/>
                </a:lnTo>
                <a:lnTo>
                  <a:pt x="627888" y="205740"/>
                </a:lnTo>
                <a:lnTo>
                  <a:pt x="525018" y="411480"/>
                </a:lnTo>
                <a:lnTo>
                  <a:pt x="102870" y="411480"/>
                </a:lnTo>
                <a:lnTo>
                  <a:pt x="0" y="205740"/>
                </a:lnTo>
                <a:close/>
              </a:path>
            </a:pathLst>
          </a:custGeom>
          <a:ln w="12192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3212591" y="312420"/>
            <a:ext cx="6318885" cy="734695"/>
          </a:xfrm>
          <a:custGeom>
            <a:avLst/>
            <a:gdLst/>
            <a:ahLst/>
            <a:cxnLst/>
            <a:rect l="l" t="t" r="r" b="b"/>
            <a:pathLst>
              <a:path w="6318884" h="734694">
                <a:moveTo>
                  <a:pt x="6134861" y="0"/>
                </a:moveTo>
                <a:lnTo>
                  <a:pt x="183642" y="0"/>
                </a:lnTo>
                <a:lnTo>
                  <a:pt x="0" y="367283"/>
                </a:lnTo>
                <a:lnTo>
                  <a:pt x="183642" y="734567"/>
                </a:lnTo>
                <a:lnTo>
                  <a:pt x="6134861" y="734567"/>
                </a:lnTo>
                <a:lnTo>
                  <a:pt x="6318504" y="367283"/>
                </a:lnTo>
                <a:lnTo>
                  <a:pt x="6134861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3212591" y="312420"/>
            <a:ext cx="6318885" cy="734695"/>
          </a:xfrm>
          <a:custGeom>
            <a:avLst/>
            <a:gdLst/>
            <a:ahLst/>
            <a:cxnLst/>
            <a:rect l="l" t="t" r="r" b="b"/>
            <a:pathLst>
              <a:path w="6318884" h="734694">
                <a:moveTo>
                  <a:pt x="0" y="367283"/>
                </a:moveTo>
                <a:lnTo>
                  <a:pt x="183642" y="0"/>
                </a:lnTo>
                <a:lnTo>
                  <a:pt x="6134861" y="0"/>
                </a:lnTo>
                <a:lnTo>
                  <a:pt x="6318504" y="367283"/>
                </a:lnTo>
                <a:lnTo>
                  <a:pt x="6134861" y="734567"/>
                </a:lnTo>
                <a:lnTo>
                  <a:pt x="183642" y="734567"/>
                </a:lnTo>
                <a:lnTo>
                  <a:pt x="0" y="367283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8871" y="92964"/>
            <a:ext cx="1383792" cy="17907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542538" y="132334"/>
            <a:ext cx="6621145" cy="452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10.jpg"/><Relationship Id="rId7" Type="http://schemas.openxmlformats.org/officeDocument/2006/relationships/image" Target="../media/image14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9.jpg"/><Relationship Id="rId18" Type="http://schemas.openxmlformats.org/officeDocument/2006/relationships/image" Target="../media/image34.png"/><Relationship Id="rId3" Type="http://schemas.openxmlformats.org/officeDocument/2006/relationships/image" Target="../media/image20.png"/><Relationship Id="rId7" Type="http://schemas.openxmlformats.org/officeDocument/2006/relationships/image" Target="../media/image24.jp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image" Target="../media/image19.jpg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11" Type="http://schemas.openxmlformats.org/officeDocument/2006/relationships/image" Target="../media/image27.png"/><Relationship Id="rId5" Type="http://schemas.openxmlformats.org/officeDocument/2006/relationships/image" Target="../media/image22.png"/><Relationship Id="rId15" Type="http://schemas.openxmlformats.org/officeDocument/2006/relationships/image" Target="../media/image31.jpg"/><Relationship Id="rId10" Type="http://schemas.openxmlformats.org/officeDocument/2006/relationships/image" Target="../media/image26.jpg"/><Relationship Id="rId4" Type="http://schemas.openxmlformats.org/officeDocument/2006/relationships/image" Target="../media/image21.png"/><Relationship Id="rId9" Type="http://schemas.openxmlformats.org/officeDocument/2006/relationships/image" Target="../media/image25.png"/><Relationship Id="rId14" Type="http://schemas.openxmlformats.org/officeDocument/2006/relationships/image" Target="../media/image3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g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g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871" y="92964"/>
              <a:ext cx="1383792" cy="1790700"/>
            </a:xfrm>
            <a:prstGeom prst="rect">
              <a:avLst/>
            </a:prstGeom>
          </p:spPr>
        </p:pic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1408175" y="496823"/>
            <a:ext cx="10520680" cy="40132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04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40"/>
              </a:spcBef>
            </a:pPr>
            <a:r>
              <a:rPr sz="2000" dirty="0">
                <a:solidFill>
                  <a:srgbClr val="FF0000"/>
                </a:solidFill>
              </a:rPr>
              <a:t>INTERVENTION</a:t>
            </a:r>
            <a:r>
              <a:rPr sz="2000" spc="-70" dirty="0">
                <a:solidFill>
                  <a:srgbClr val="FF0000"/>
                </a:solidFill>
              </a:rPr>
              <a:t> </a:t>
            </a:r>
            <a:r>
              <a:rPr sz="2000" dirty="0">
                <a:solidFill>
                  <a:srgbClr val="FF0000"/>
                </a:solidFill>
              </a:rPr>
              <a:t>PRÉVENTION</a:t>
            </a:r>
            <a:r>
              <a:rPr sz="2000" spc="-50" dirty="0">
                <a:solidFill>
                  <a:srgbClr val="FF0000"/>
                </a:solidFill>
              </a:rPr>
              <a:t> </a:t>
            </a:r>
            <a:r>
              <a:rPr sz="2000" dirty="0">
                <a:solidFill>
                  <a:srgbClr val="FF0000"/>
                </a:solidFill>
              </a:rPr>
              <a:t>DU</a:t>
            </a:r>
            <a:r>
              <a:rPr sz="2000" spc="-30" dirty="0">
                <a:solidFill>
                  <a:srgbClr val="FF0000"/>
                </a:solidFill>
              </a:rPr>
              <a:t> </a:t>
            </a:r>
            <a:r>
              <a:rPr sz="2000" dirty="0">
                <a:solidFill>
                  <a:srgbClr val="FF0000"/>
                </a:solidFill>
              </a:rPr>
              <a:t>RISQUE</a:t>
            </a:r>
            <a:r>
              <a:rPr sz="2000" spc="-40" dirty="0">
                <a:solidFill>
                  <a:srgbClr val="FF0000"/>
                </a:solidFill>
              </a:rPr>
              <a:t> </a:t>
            </a:r>
            <a:r>
              <a:rPr sz="2000" dirty="0">
                <a:solidFill>
                  <a:srgbClr val="FF0000"/>
                </a:solidFill>
              </a:rPr>
              <a:t>FDF</a:t>
            </a:r>
            <a:r>
              <a:rPr sz="2000" spc="-25" dirty="0">
                <a:solidFill>
                  <a:srgbClr val="FF0000"/>
                </a:solidFill>
              </a:rPr>
              <a:t> </a:t>
            </a:r>
            <a:r>
              <a:rPr sz="2000" dirty="0">
                <a:solidFill>
                  <a:srgbClr val="FF0000"/>
                </a:solidFill>
              </a:rPr>
              <a:t>–</a:t>
            </a:r>
            <a:r>
              <a:rPr sz="2000" spc="-15" dirty="0">
                <a:solidFill>
                  <a:srgbClr val="FF0000"/>
                </a:solidFill>
              </a:rPr>
              <a:t> </a:t>
            </a:r>
            <a:r>
              <a:rPr sz="2000" spc="-35" dirty="0">
                <a:solidFill>
                  <a:srgbClr val="FF0000"/>
                </a:solidFill>
              </a:rPr>
              <a:t>FRANSYLVA</a:t>
            </a:r>
            <a:r>
              <a:rPr sz="2000" spc="-55" dirty="0">
                <a:solidFill>
                  <a:srgbClr val="FF0000"/>
                </a:solidFill>
              </a:rPr>
              <a:t> </a:t>
            </a:r>
            <a:r>
              <a:rPr sz="2000" dirty="0">
                <a:solidFill>
                  <a:srgbClr val="FF0000"/>
                </a:solidFill>
              </a:rPr>
              <a:t>-</a:t>
            </a:r>
            <a:r>
              <a:rPr sz="2000" spc="-15" dirty="0">
                <a:solidFill>
                  <a:srgbClr val="FF0000"/>
                </a:solidFill>
              </a:rPr>
              <a:t> </a:t>
            </a:r>
            <a:r>
              <a:rPr sz="2000" spc="-20" dirty="0">
                <a:solidFill>
                  <a:srgbClr val="FF0000"/>
                </a:solidFill>
              </a:rPr>
              <a:t>2025</a:t>
            </a:r>
            <a:endParaRPr sz="2000"/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9915" y="2083307"/>
            <a:ext cx="4053078" cy="280035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947659" y="2083307"/>
            <a:ext cx="4115561" cy="280035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972811" y="2842260"/>
            <a:ext cx="2316480" cy="1696212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4915915" y="5764479"/>
            <a:ext cx="31737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00"/>
                </a:solidFill>
                <a:latin typeface="Calibri"/>
                <a:cs typeface="Calibri"/>
              </a:rPr>
              <a:t>Commandant</a:t>
            </a:r>
            <a:r>
              <a:rPr sz="2000" b="1" spc="-7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00"/>
                </a:solidFill>
                <a:latin typeface="Calibri"/>
                <a:cs typeface="Calibri"/>
              </a:rPr>
              <a:t>Xavier</a:t>
            </a:r>
            <a:r>
              <a:rPr sz="2000" b="1" spc="-6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00"/>
                </a:solidFill>
                <a:latin typeface="Calibri"/>
                <a:cs typeface="Calibri"/>
              </a:rPr>
              <a:t>LECHTEN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83791" y="-6095"/>
            <a:ext cx="10814685" cy="802005"/>
            <a:chOff x="1383791" y="-6095"/>
            <a:chExt cx="10814685" cy="8020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89887" y="0"/>
              <a:ext cx="10802112" cy="78943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389887" y="0"/>
              <a:ext cx="10802620" cy="789940"/>
            </a:xfrm>
            <a:custGeom>
              <a:avLst/>
              <a:gdLst/>
              <a:ahLst/>
              <a:cxnLst/>
              <a:rect l="l" t="t" r="r" b="b"/>
              <a:pathLst>
                <a:path w="10802620" h="789940">
                  <a:moveTo>
                    <a:pt x="10712920" y="0"/>
                  </a:moveTo>
                  <a:lnTo>
                    <a:pt x="10747741" y="17999"/>
                  </a:lnTo>
                  <a:lnTo>
                    <a:pt x="10776492" y="46750"/>
                  </a:lnTo>
                  <a:lnTo>
                    <a:pt x="10795343" y="83218"/>
                  </a:lnTo>
                  <a:lnTo>
                    <a:pt x="10802112" y="125222"/>
                  </a:lnTo>
                  <a:lnTo>
                    <a:pt x="10802112" y="656590"/>
                  </a:lnTo>
                  <a:lnTo>
                    <a:pt x="10795343" y="698593"/>
                  </a:lnTo>
                  <a:lnTo>
                    <a:pt x="10776492" y="735061"/>
                  </a:lnTo>
                  <a:lnTo>
                    <a:pt x="10747741" y="763812"/>
                  </a:lnTo>
                  <a:lnTo>
                    <a:pt x="10711273" y="782663"/>
                  </a:lnTo>
                  <a:lnTo>
                    <a:pt x="10669269" y="789432"/>
                  </a:lnTo>
                  <a:lnTo>
                    <a:pt x="132842" y="789432"/>
                  </a:lnTo>
                  <a:lnTo>
                    <a:pt x="90838" y="782663"/>
                  </a:lnTo>
                  <a:lnTo>
                    <a:pt x="54370" y="763812"/>
                  </a:lnTo>
                  <a:lnTo>
                    <a:pt x="25619" y="735061"/>
                  </a:lnTo>
                  <a:lnTo>
                    <a:pt x="6768" y="698593"/>
                  </a:lnTo>
                  <a:lnTo>
                    <a:pt x="0" y="656589"/>
                  </a:lnTo>
                  <a:lnTo>
                    <a:pt x="0" y="125222"/>
                  </a:lnTo>
                  <a:lnTo>
                    <a:pt x="6768" y="83218"/>
                  </a:lnTo>
                  <a:lnTo>
                    <a:pt x="25619" y="46750"/>
                  </a:lnTo>
                  <a:lnTo>
                    <a:pt x="54370" y="17999"/>
                  </a:lnTo>
                  <a:lnTo>
                    <a:pt x="89191" y="0"/>
                  </a:lnTo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44625">
              <a:lnSpc>
                <a:spcPct val="100000"/>
              </a:lnSpc>
              <a:spcBef>
                <a:spcPts val="95"/>
              </a:spcBef>
            </a:pPr>
            <a:r>
              <a:rPr sz="2250" dirty="0"/>
              <a:t>SAISON</a:t>
            </a:r>
            <a:r>
              <a:rPr sz="2250" spc="60" dirty="0"/>
              <a:t> </a:t>
            </a:r>
            <a:r>
              <a:rPr dirty="0"/>
              <a:t>2025</a:t>
            </a:r>
            <a:r>
              <a:rPr spc="-30" dirty="0"/>
              <a:t> </a:t>
            </a:r>
            <a:r>
              <a:rPr dirty="0"/>
              <a:t>-</a:t>
            </a:r>
            <a:r>
              <a:rPr spc="-55" dirty="0"/>
              <a:t> </a:t>
            </a:r>
            <a:r>
              <a:rPr sz="2250" spc="-35" dirty="0"/>
              <a:t>STATISTIQUES</a:t>
            </a:r>
            <a:endParaRPr sz="2250"/>
          </a:p>
        </p:txBody>
      </p:sp>
      <p:grpSp>
        <p:nvGrpSpPr>
          <p:cNvPr id="6" name="object 6"/>
          <p:cNvGrpSpPr/>
          <p:nvPr/>
        </p:nvGrpSpPr>
        <p:grpSpPr>
          <a:xfrm>
            <a:off x="1694688" y="1498091"/>
            <a:ext cx="5092065" cy="3208020"/>
            <a:chOff x="1694688" y="1498091"/>
            <a:chExt cx="5092065" cy="3208020"/>
          </a:xfrm>
        </p:grpSpPr>
        <p:sp>
          <p:nvSpPr>
            <p:cNvPr id="7" name="object 7"/>
            <p:cNvSpPr/>
            <p:nvPr/>
          </p:nvSpPr>
          <p:spPr>
            <a:xfrm>
              <a:off x="1869948" y="1498091"/>
              <a:ext cx="4741545" cy="3203575"/>
            </a:xfrm>
            <a:custGeom>
              <a:avLst/>
              <a:gdLst/>
              <a:ahLst/>
              <a:cxnLst/>
              <a:rect l="l" t="t" r="r" b="b"/>
              <a:pathLst>
                <a:path w="4741545" h="3203575">
                  <a:moveTo>
                    <a:pt x="160020" y="947928"/>
                  </a:moveTo>
                  <a:lnTo>
                    <a:pt x="0" y="947928"/>
                  </a:lnTo>
                  <a:lnTo>
                    <a:pt x="0" y="3203448"/>
                  </a:lnTo>
                  <a:lnTo>
                    <a:pt x="160020" y="3203448"/>
                  </a:lnTo>
                  <a:lnTo>
                    <a:pt x="160020" y="947928"/>
                  </a:lnTo>
                  <a:close/>
                </a:path>
                <a:path w="4741545" h="3203575">
                  <a:moveTo>
                    <a:pt x="669036" y="1697736"/>
                  </a:moveTo>
                  <a:lnTo>
                    <a:pt x="509016" y="1697736"/>
                  </a:lnTo>
                  <a:lnTo>
                    <a:pt x="509016" y="3203448"/>
                  </a:lnTo>
                  <a:lnTo>
                    <a:pt x="669036" y="3203448"/>
                  </a:lnTo>
                  <a:lnTo>
                    <a:pt x="669036" y="1697736"/>
                  </a:lnTo>
                  <a:close/>
                </a:path>
                <a:path w="4741545" h="3203575">
                  <a:moveTo>
                    <a:pt x="1178052" y="682752"/>
                  </a:moveTo>
                  <a:lnTo>
                    <a:pt x="1018032" y="682752"/>
                  </a:lnTo>
                  <a:lnTo>
                    <a:pt x="1018032" y="3203448"/>
                  </a:lnTo>
                  <a:lnTo>
                    <a:pt x="1178052" y="3203448"/>
                  </a:lnTo>
                  <a:lnTo>
                    <a:pt x="1178052" y="682752"/>
                  </a:lnTo>
                  <a:close/>
                </a:path>
                <a:path w="4741545" h="3203575">
                  <a:moveTo>
                    <a:pt x="1687068" y="1653540"/>
                  </a:moveTo>
                  <a:lnTo>
                    <a:pt x="1527048" y="1653540"/>
                  </a:lnTo>
                  <a:lnTo>
                    <a:pt x="1527048" y="3203448"/>
                  </a:lnTo>
                  <a:lnTo>
                    <a:pt x="1687068" y="3203448"/>
                  </a:lnTo>
                  <a:lnTo>
                    <a:pt x="1687068" y="1653540"/>
                  </a:lnTo>
                  <a:close/>
                </a:path>
                <a:path w="4741545" h="3203575">
                  <a:moveTo>
                    <a:pt x="2196084" y="918972"/>
                  </a:moveTo>
                  <a:lnTo>
                    <a:pt x="2036064" y="918972"/>
                  </a:lnTo>
                  <a:lnTo>
                    <a:pt x="2036064" y="3203448"/>
                  </a:lnTo>
                  <a:lnTo>
                    <a:pt x="2196084" y="3203448"/>
                  </a:lnTo>
                  <a:lnTo>
                    <a:pt x="2196084" y="918972"/>
                  </a:lnTo>
                  <a:close/>
                </a:path>
                <a:path w="4741545" h="3203575">
                  <a:moveTo>
                    <a:pt x="2705100" y="786384"/>
                  </a:moveTo>
                  <a:lnTo>
                    <a:pt x="2545080" y="786384"/>
                  </a:lnTo>
                  <a:lnTo>
                    <a:pt x="2545080" y="3203448"/>
                  </a:lnTo>
                  <a:lnTo>
                    <a:pt x="2705100" y="3203448"/>
                  </a:lnTo>
                  <a:lnTo>
                    <a:pt x="2705100" y="786384"/>
                  </a:lnTo>
                  <a:close/>
                </a:path>
                <a:path w="4741545" h="3203575">
                  <a:moveTo>
                    <a:pt x="3214116" y="1749552"/>
                  </a:moveTo>
                  <a:lnTo>
                    <a:pt x="3055620" y="1749552"/>
                  </a:lnTo>
                  <a:lnTo>
                    <a:pt x="3055620" y="3203448"/>
                  </a:lnTo>
                  <a:lnTo>
                    <a:pt x="3214116" y="3203448"/>
                  </a:lnTo>
                  <a:lnTo>
                    <a:pt x="3214116" y="1749552"/>
                  </a:lnTo>
                  <a:close/>
                </a:path>
                <a:path w="4741545" h="3203575">
                  <a:moveTo>
                    <a:pt x="3723132" y="0"/>
                  </a:moveTo>
                  <a:lnTo>
                    <a:pt x="3564636" y="0"/>
                  </a:lnTo>
                  <a:lnTo>
                    <a:pt x="3564636" y="3203448"/>
                  </a:lnTo>
                  <a:lnTo>
                    <a:pt x="3723132" y="3203448"/>
                  </a:lnTo>
                  <a:lnTo>
                    <a:pt x="3723132" y="0"/>
                  </a:lnTo>
                  <a:close/>
                </a:path>
                <a:path w="4741545" h="3203575">
                  <a:moveTo>
                    <a:pt x="4232148" y="1351788"/>
                  </a:moveTo>
                  <a:lnTo>
                    <a:pt x="4073652" y="1351788"/>
                  </a:lnTo>
                  <a:lnTo>
                    <a:pt x="4073652" y="3203448"/>
                  </a:lnTo>
                  <a:lnTo>
                    <a:pt x="4232148" y="3203448"/>
                  </a:lnTo>
                  <a:lnTo>
                    <a:pt x="4232148" y="1351788"/>
                  </a:lnTo>
                  <a:close/>
                </a:path>
                <a:path w="4741545" h="3203575">
                  <a:moveTo>
                    <a:pt x="4741151" y="2828544"/>
                  </a:moveTo>
                  <a:lnTo>
                    <a:pt x="4582668" y="2828544"/>
                  </a:lnTo>
                  <a:lnTo>
                    <a:pt x="4582668" y="3203448"/>
                  </a:lnTo>
                  <a:lnTo>
                    <a:pt x="4741151" y="3203448"/>
                  </a:lnTo>
                  <a:lnTo>
                    <a:pt x="4741151" y="2828544"/>
                  </a:lnTo>
                  <a:close/>
                </a:path>
              </a:pathLst>
            </a:custGeom>
            <a:solidFill>
              <a:srgbClr val="FF11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694688" y="4701540"/>
              <a:ext cx="5092065" cy="0"/>
            </a:xfrm>
            <a:custGeom>
              <a:avLst/>
              <a:gdLst/>
              <a:ahLst/>
              <a:cxnLst/>
              <a:rect l="l" t="t" r="r" b="b"/>
              <a:pathLst>
                <a:path w="5092065">
                  <a:moveTo>
                    <a:pt x="0" y="0"/>
                  </a:moveTo>
                  <a:lnTo>
                    <a:pt x="5091684" y="0"/>
                  </a:lnTo>
                </a:path>
              </a:pathLst>
            </a:custGeom>
            <a:ln w="914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850517" y="2230882"/>
            <a:ext cx="19939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Calibri"/>
                <a:cs typeface="Calibri"/>
              </a:rPr>
              <a:t>307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359914" y="2980690"/>
            <a:ext cx="19939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Calibri"/>
                <a:cs typeface="Calibri"/>
              </a:rPr>
              <a:t>205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868929" y="1966340"/>
            <a:ext cx="19939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Calibri"/>
                <a:cs typeface="Calibri"/>
              </a:rPr>
              <a:t>343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378200" y="2936875"/>
            <a:ext cx="19939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Calibri"/>
                <a:cs typeface="Calibri"/>
              </a:rPr>
              <a:t>211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887215" y="2201671"/>
            <a:ext cx="19939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Calibri"/>
                <a:cs typeface="Calibri"/>
              </a:rPr>
              <a:t>311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396485" y="2069338"/>
            <a:ext cx="19939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Calibri"/>
                <a:cs typeface="Calibri"/>
              </a:rPr>
              <a:t>329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905502" y="3032252"/>
            <a:ext cx="19939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Calibri"/>
                <a:cs typeface="Calibri"/>
              </a:rPr>
              <a:t>198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414898" y="1282700"/>
            <a:ext cx="19939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Calibri"/>
                <a:cs typeface="Calibri"/>
              </a:rPr>
              <a:t>436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923915" y="2635377"/>
            <a:ext cx="19939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Calibri"/>
                <a:cs typeface="Calibri"/>
              </a:rPr>
              <a:t>252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462140" y="4112767"/>
            <a:ext cx="1416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Calibri"/>
                <a:cs typeface="Calibri"/>
              </a:rPr>
              <a:t>51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518919" y="4608321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0" dirty="0">
                <a:solidFill>
                  <a:srgbClr val="FFFFFF"/>
                </a:solidFill>
                <a:latin typeface="Calibri"/>
                <a:cs typeface="Calibri"/>
              </a:rPr>
              <a:t>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461008" y="4240783"/>
            <a:ext cx="1416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Calibri"/>
                <a:cs typeface="Calibri"/>
              </a:rPr>
              <a:t>50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403096" y="3873245"/>
            <a:ext cx="19939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Calibri"/>
                <a:cs typeface="Calibri"/>
              </a:rPr>
              <a:t>100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403096" y="3505580"/>
            <a:ext cx="19939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Calibri"/>
                <a:cs typeface="Calibri"/>
              </a:rPr>
              <a:t>150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403096" y="3138296"/>
            <a:ext cx="19939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Calibri"/>
                <a:cs typeface="Calibri"/>
              </a:rPr>
              <a:t>200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403096" y="2770759"/>
            <a:ext cx="19939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Calibri"/>
                <a:cs typeface="Calibri"/>
              </a:rPr>
              <a:t>250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403096" y="2403094"/>
            <a:ext cx="19939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Calibri"/>
                <a:cs typeface="Calibri"/>
              </a:rPr>
              <a:t>300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403096" y="2035555"/>
            <a:ext cx="19939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Calibri"/>
                <a:cs typeface="Calibri"/>
              </a:rPr>
              <a:t>350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403096" y="1668017"/>
            <a:ext cx="19939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Calibri"/>
                <a:cs typeface="Calibri"/>
              </a:rPr>
              <a:t>400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403096" y="1300048"/>
            <a:ext cx="19939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Calibri"/>
                <a:cs typeface="Calibri"/>
              </a:rPr>
              <a:t>450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821560" y="4757166"/>
            <a:ext cx="25717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0" dirty="0">
                <a:solidFill>
                  <a:srgbClr val="FFFFFF"/>
                </a:solidFill>
                <a:latin typeface="Calibri"/>
                <a:cs typeface="Calibri"/>
              </a:rPr>
              <a:t>2015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330957" y="4757166"/>
            <a:ext cx="25717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0" dirty="0">
                <a:solidFill>
                  <a:srgbClr val="FFFFFF"/>
                </a:solidFill>
                <a:latin typeface="Calibri"/>
                <a:cs typeface="Calibri"/>
              </a:rPr>
              <a:t>2016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839973" y="4757166"/>
            <a:ext cx="25717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0" dirty="0">
                <a:solidFill>
                  <a:srgbClr val="FFFFFF"/>
                </a:solidFill>
                <a:latin typeface="Calibri"/>
                <a:cs typeface="Calibri"/>
              </a:rPr>
              <a:t>2017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349244" y="4757166"/>
            <a:ext cx="25717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0" dirty="0">
                <a:solidFill>
                  <a:srgbClr val="FFFFFF"/>
                </a:solidFill>
                <a:latin typeface="Calibri"/>
                <a:cs typeface="Calibri"/>
              </a:rPr>
              <a:t>2018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858259" y="4757166"/>
            <a:ext cx="25717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0" dirty="0">
                <a:solidFill>
                  <a:srgbClr val="FFFFFF"/>
                </a:solidFill>
                <a:latin typeface="Calibri"/>
                <a:cs typeface="Calibri"/>
              </a:rPr>
              <a:t>2019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367529" y="4757166"/>
            <a:ext cx="25717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0" dirty="0">
                <a:solidFill>
                  <a:srgbClr val="FFFFFF"/>
                </a:solidFill>
                <a:latin typeface="Calibri"/>
                <a:cs typeface="Calibri"/>
              </a:rPr>
              <a:t>2020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876546" y="4757166"/>
            <a:ext cx="25717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0" dirty="0">
                <a:solidFill>
                  <a:srgbClr val="FFFFFF"/>
                </a:solidFill>
                <a:latin typeface="Calibri"/>
                <a:cs typeface="Calibri"/>
              </a:rPr>
              <a:t>2021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385942" y="4757166"/>
            <a:ext cx="25717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0" dirty="0">
                <a:solidFill>
                  <a:srgbClr val="FFFFFF"/>
                </a:solidFill>
                <a:latin typeface="Calibri"/>
                <a:cs typeface="Calibri"/>
              </a:rPr>
              <a:t>2022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894959" y="4757166"/>
            <a:ext cx="25717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0" dirty="0">
                <a:solidFill>
                  <a:srgbClr val="FFFFFF"/>
                </a:solidFill>
                <a:latin typeface="Calibri"/>
                <a:cs typeface="Calibri"/>
              </a:rPr>
              <a:t>2023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404228" y="4757166"/>
            <a:ext cx="25717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0" dirty="0">
                <a:solidFill>
                  <a:srgbClr val="FFFFFF"/>
                </a:solidFill>
                <a:latin typeface="Calibri"/>
                <a:cs typeface="Calibri"/>
              </a:rPr>
              <a:t>2024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9" name="object 3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68283" y="5655564"/>
            <a:ext cx="2604516" cy="618744"/>
          </a:xfrm>
          <a:prstGeom prst="rect">
            <a:avLst/>
          </a:prstGeom>
        </p:spPr>
      </p:pic>
      <p:sp>
        <p:nvSpPr>
          <p:cNvPr id="40" name="object 40"/>
          <p:cNvSpPr txBox="1"/>
          <p:nvPr/>
        </p:nvSpPr>
        <p:spPr>
          <a:xfrm>
            <a:off x="1865376" y="5487923"/>
            <a:ext cx="3267710" cy="954405"/>
          </a:xfrm>
          <a:prstGeom prst="rect">
            <a:avLst/>
          </a:prstGeom>
          <a:ln w="9144">
            <a:solidFill>
              <a:srgbClr val="FFFFFF"/>
            </a:solidFill>
          </a:ln>
        </p:spPr>
        <p:txBody>
          <a:bodyPr vert="horz" wrap="square" lIns="0" tIns="234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85"/>
              </a:spcBef>
            </a:pPr>
            <a:r>
              <a:rPr sz="2800" b="1" spc="-20" dirty="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2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233</a:t>
            </a:r>
            <a:r>
              <a:rPr sz="28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départs</a:t>
            </a:r>
            <a:r>
              <a:rPr sz="28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28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FFFFFF"/>
                </a:solidFill>
                <a:latin typeface="Calibri"/>
                <a:cs typeface="Calibri"/>
              </a:rPr>
              <a:t>feux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7542276" y="4722876"/>
            <a:ext cx="4357370" cy="0"/>
          </a:xfrm>
          <a:custGeom>
            <a:avLst/>
            <a:gdLst/>
            <a:ahLst/>
            <a:cxnLst/>
            <a:rect l="l" t="t" r="r" b="b"/>
            <a:pathLst>
              <a:path w="4357370">
                <a:moveTo>
                  <a:pt x="0" y="0"/>
                </a:moveTo>
                <a:lnTo>
                  <a:pt x="4357116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8017256" y="1506092"/>
            <a:ext cx="1416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Calibri"/>
                <a:cs typeface="Calibri"/>
              </a:rPr>
              <a:t>34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9106661" y="3007233"/>
            <a:ext cx="1416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Calibri"/>
                <a:cs typeface="Calibri"/>
              </a:rPr>
              <a:t>17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0225278" y="4155185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1285601" y="2212594"/>
            <a:ext cx="1416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Calibri"/>
                <a:cs typeface="Calibri"/>
              </a:rPr>
              <a:t>26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7366507" y="4628769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0" dirty="0">
                <a:solidFill>
                  <a:srgbClr val="FFFFFF"/>
                </a:solidFill>
                <a:latin typeface="Calibri"/>
                <a:cs typeface="Calibri"/>
              </a:rPr>
              <a:t>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7308595" y="3745738"/>
            <a:ext cx="1416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Calibri"/>
                <a:cs typeface="Calibri"/>
              </a:rPr>
              <a:t>10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7308595" y="2862529"/>
            <a:ext cx="14160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Calibri"/>
                <a:cs typeface="Calibri"/>
              </a:rPr>
              <a:t>20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7308595" y="1980057"/>
            <a:ext cx="1416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Calibri"/>
                <a:cs typeface="Calibri"/>
              </a:rPr>
              <a:t>30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7308595" y="1097026"/>
            <a:ext cx="1416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FFFFFF"/>
                </a:solidFill>
                <a:latin typeface="Calibri"/>
                <a:cs typeface="Calibri"/>
              </a:rPr>
              <a:t>40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7959343" y="4777485"/>
            <a:ext cx="25717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0" dirty="0">
                <a:solidFill>
                  <a:srgbClr val="FFFFFF"/>
                </a:solidFill>
                <a:latin typeface="Calibri"/>
                <a:cs typeface="Calibri"/>
              </a:rPr>
              <a:t>2022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9048750" y="4777485"/>
            <a:ext cx="25717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0" dirty="0">
                <a:solidFill>
                  <a:srgbClr val="FFFFFF"/>
                </a:solidFill>
                <a:latin typeface="Calibri"/>
                <a:cs typeface="Calibri"/>
              </a:rPr>
              <a:t>2023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0138409" y="4777485"/>
            <a:ext cx="25717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0" dirty="0">
                <a:solidFill>
                  <a:srgbClr val="FFFFFF"/>
                </a:solidFill>
                <a:latin typeface="Calibri"/>
                <a:cs typeface="Calibri"/>
              </a:rPr>
              <a:t>2024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1227689" y="4777485"/>
            <a:ext cx="25717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0" dirty="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2565907" y="794131"/>
            <a:ext cx="893826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5218430" algn="l"/>
              </a:tabLst>
            </a:pPr>
            <a:r>
              <a:rPr sz="14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Évolution</a:t>
            </a:r>
            <a:r>
              <a:rPr sz="1400" b="1" u="sng" spc="-2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interventions</a:t>
            </a:r>
            <a:r>
              <a:rPr sz="1400" b="1" u="sng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FDFEN</a:t>
            </a:r>
            <a:r>
              <a:rPr sz="1400" b="1" u="sng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par </a:t>
            </a:r>
            <a:r>
              <a:rPr sz="14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année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14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Nombre</a:t>
            </a:r>
            <a:r>
              <a:rPr sz="1400" b="1" u="sng" spc="-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de</a:t>
            </a:r>
            <a:r>
              <a:rPr sz="1400" b="1" u="sng" spc="-2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jours</a:t>
            </a:r>
            <a:r>
              <a:rPr sz="1400" b="1" u="sng" spc="-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à</a:t>
            </a:r>
            <a:r>
              <a:rPr sz="1400" b="1" u="sng" spc="-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risque</a:t>
            </a:r>
            <a:r>
              <a:rPr sz="1400" b="1" u="sng" spc="-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sévère</a:t>
            </a:r>
            <a:r>
              <a:rPr sz="1400" b="1" u="sng" spc="-3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et</a:t>
            </a:r>
            <a:r>
              <a:rPr sz="1400" b="1" u="sng" spc="-2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plus</a:t>
            </a:r>
            <a:r>
              <a:rPr sz="1400" b="1" u="sng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par</a:t>
            </a:r>
            <a:r>
              <a:rPr sz="1400" b="1" u="sng" spc="-3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année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7915656" y="1720595"/>
            <a:ext cx="341630" cy="3002280"/>
          </a:xfrm>
          <a:prstGeom prst="rect">
            <a:avLst/>
          </a:prstGeom>
          <a:solidFill>
            <a:srgbClr val="FF1111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900">
              <a:latin typeface="Times New Roman"/>
              <a:cs typeface="Times New Roman"/>
            </a:endParaRPr>
          </a:p>
          <a:p>
            <a:pPr marL="16510">
              <a:lnSpc>
                <a:spcPct val="100000"/>
              </a:lnSpc>
            </a:pPr>
            <a:r>
              <a:rPr sz="900" b="1" dirty="0">
                <a:latin typeface="Calibri"/>
                <a:cs typeface="Calibri"/>
              </a:rPr>
              <a:t>37</a:t>
            </a:r>
            <a:r>
              <a:rPr sz="900" b="1" spc="-10" dirty="0">
                <a:latin typeface="Calibri"/>
                <a:cs typeface="Calibri"/>
              </a:rPr>
              <a:t> </a:t>
            </a:r>
            <a:r>
              <a:rPr sz="900" b="1" spc="-25" dirty="0">
                <a:latin typeface="Calibri"/>
                <a:cs typeface="Calibri"/>
              </a:rPr>
              <a:t>DIP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9005316" y="3221735"/>
            <a:ext cx="341630" cy="1501140"/>
          </a:xfrm>
          <a:prstGeom prst="rect">
            <a:avLst/>
          </a:prstGeom>
          <a:solidFill>
            <a:srgbClr val="FF1111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19"/>
              </a:spcBef>
            </a:pPr>
            <a:endParaRPr sz="900">
              <a:latin typeface="Times New Roman"/>
              <a:cs typeface="Times New Roman"/>
            </a:endParaRPr>
          </a:p>
          <a:p>
            <a:pPr marL="10160">
              <a:lnSpc>
                <a:spcPct val="100000"/>
              </a:lnSpc>
              <a:spcBef>
                <a:spcPts val="5"/>
              </a:spcBef>
            </a:pPr>
            <a:r>
              <a:rPr sz="900" b="1" dirty="0">
                <a:latin typeface="Calibri"/>
                <a:cs typeface="Calibri"/>
              </a:rPr>
              <a:t>20</a:t>
            </a:r>
            <a:r>
              <a:rPr sz="900" b="1" spc="-10" dirty="0">
                <a:latin typeface="Calibri"/>
                <a:cs typeface="Calibri"/>
              </a:rPr>
              <a:t> </a:t>
            </a:r>
            <a:r>
              <a:rPr sz="900" b="1" spc="-25" dirty="0">
                <a:latin typeface="Calibri"/>
                <a:cs typeface="Calibri"/>
              </a:rPr>
              <a:t>DIP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0094976" y="4369308"/>
            <a:ext cx="341630" cy="353695"/>
          </a:xfrm>
          <a:prstGeom prst="rect">
            <a:avLst/>
          </a:prstGeom>
          <a:solidFill>
            <a:srgbClr val="FF1111"/>
          </a:solidFill>
        </p:spPr>
        <p:txBody>
          <a:bodyPr vert="horz" wrap="square" lIns="0" tIns="45720" rIns="0" bIns="0" rtlCol="0">
            <a:spAutoFit/>
          </a:bodyPr>
          <a:lstStyle/>
          <a:p>
            <a:pPr marL="41275">
              <a:lnSpc>
                <a:spcPct val="100000"/>
              </a:lnSpc>
              <a:spcBef>
                <a:spcPts val="360"/>
              </a:spcBef>
            </a:pPr>
            <a:r>
              <a:rPr sz="900" b="1" dirty="0">
                <a:latin typeface="Calibri"/>
                <a:cs typeface="Calibri"/>
              </a:rPr>
              <a:t>1</a:t>
            </a:r>
            <a:r>
              <a:rPr sz="900" b="1" spc="-15" dirty="0">
                <a:latin typeface="Calibri"/>
                <a:cs typeface="Calibri"/>
              </a:rPr>
              <a:t> </a:t>
            </a:r>
            <a:r>
              <a:rPr sz="900" b="1" spc="-25" dirty="0">
                <a:latin typeface="Calibri"/>
                <a:cs typeface="Calibri"/>
              </a:rPr>
              <a:t>DIP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1184635" y="2427732"/>
            <a:ext cx="341630" cy="2295525"/>
          </a:xfrm>
          <a:prstGeom prst="rect">
            <a:avLst/>
          </a:prstGeom>
          <a:solidFill>
            <a:srgbClr val="FF1111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5"/>
              </a:spcBef>
            </a:pPr>
            <a:endParaRPr sz="900">
              <a:latin typeface="Times New Roman"/>
              <a:cs typeface="Times New Roman"/>
            </a:endParaRPr>
          </a:p>
          <a:p>
            <a:pPr marL="15240">
              <a:lnSpc>
                <a:spcPct val="100000"/>
              </a:lnSpc>
            </a:pPr>
            <a:r>
              <a:rPr sz="900" b="1" dirty="0">
                <a:latin typeface="Calibri"/>
                <a:cs typeface="Calibri"/>
              </a:rPr>
              <a:t>16</a:t>
            </a:r>
            <a:r>
              <a:rPr sz="900" b="1" spc="-10" dirty="0">
                <a:latin typeface="Calibri"/>
                <a:cs typeface="Calibri"/>
              </a:rPr>
              <a:t> </a:t>
            </a:r>
            <a:r>
              <a:rPr sz="900" b="1" spc="-25" dirty="0">
                <a:latin typeface="Calibri"/>
                <a:cs typeface="Calibri"/>
              </a:rPr>
              <a:t>DIP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5686044" y="5565647"/>
            <a:ext cx="1856739" cy="876300"/>
          </a:xfrm>
          <a:custGeom>
            <a:avLst/>
            <a:gdLst/>
            <a:ahLst/>
            <a:cxnLst/>
            <a:rect l="l" t="t" r="r" b="b"/>
            <a:pathLst>
              <a:path w="1856740" h="876300">
                <a:moveTo>
                  <a:pt x="1418081" y="0"/>
                </a:moveTo>
                <a:lnTo>
                  <a:pt x="1418081" y="219074"/>
                </a:lnTo>
                <a:lnTo>
                  <a:pt x="0" y="219074"/>
                </a:lnTo>
                <a:lnTo>
                  <a:pt x="0" y="657224"/>
                </a:lnTo>
                <a:lnTo>
                  <a:pt x="1418081" y="657224"/>
                </a:lnTo>
                <a:lnTo>
                  <a:pt x="1418081" y="876300"/>
                </a:lnTo>
                <a:lnTo>
                  <a:pt x="1856231" y="438149"/>
                </a:lnTo>
                <a:lnTo>
                  <a:pt x="14180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08760" y="134112"/>
            <a:ext cx="10689590" cy="809625"/>
            <a:chOff x="1508760" y="134112"/>
            <a:chExt cx="10689590" cy="8096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14856" y="140208"/>
              <a:ext cx="10677144" cy="79705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514856" y="140208"/>
              <a:ext cx="10677525" cy="797560"/>
            </a:xfrm>
            <a:custGeom>
              <a:avLst/>
              <a:gdLst/>
              <a:ahLst/>
              <a:cxnLst/>
              <a:rect l="l" t="t" r="r" b="b"/>
              <a:pathLst>
                <a:path w="10677525" h="797560">
                  <a:moveTo>
                    <a:pt x="0" y="132842"/>
                  </a:moveTo>
                  <a:lnTo>
                    <a:pt x="6768" y="90838"/>
                  </a:lnTo>
                  <a:lnTo>
                    <a:pt x="25619" y="54370"/>
                  </a:lnTo>
                  <a:lnTo>
                    <a:pt x="54370" y="25619"/>
                  </a:lnTo>
                  <a:lnTo>
                    <a:pt x="90838" y="6768"/>
                  </a:lnTo>
                  <a:lnTo>
                    <a:pt x="132842" y="0"/>
                  </a:lnTo>
                  <a:lnTo>
                    <a:pt x="10544302" y="0"/>
                  </a:lnTo>
                  <a:lnTo>
                    <a:pt x="10586305" y="6768"/>
                  </a:lnTo>
                  <a:lnTo>
                    <a:pt x="10622773" y="25619"/>
                  </a:lnTo>
                  <a:lnTo>
                    <a:pt x="10651524" y="54370"/>
                  </a:lnTo>
                  <a:lnTo>
                    <a:pt x="10670375" y="90838"/>
                  </a:lnTo>
                  <a:lnTo>
                    <a:pt x="10677144" y="132842"/>
                  </a:lnTo>
                  <a:lnTo>
                    <a:pt x="10677144" y="664210"/>
                  </a:lnTo>
                  <a:lnTo>
                    <a:pt x="10670375" y="706213"/>
                  </a:lnTo>
                  <a:lnTo>
                    <a:pt x="10651524" y="742681"/>
                  </a:lnTo>
                  <a:lnTo>
                    <a:pt x="10622773" y="771432"/>
                  </a:lnTo>
                  <a:lnTo>
                    <a:pt x="10586305" y="790283"/>
                  </a:lnTo>
                  <a:lnTo>
                    <a:pt x="10544302" y="797052"/>
                  </a:lnTo>
                  <a:lnTo>
                    <a:pt x="132842" y="797052"/>
                  </a:lnTo>
                  <a:lnTo>
                    <a:pt x="90838" y="790283"/>
                  </a:lnTo>
                  <a:lnTo>
                    <a:pt x="54370" y="771432"/>
                  </a:lnTo>
                  <a:lnTo>
                    <a:pt x="25619" y="742681"/>
                  </a:lnTo>
                  <a:lnTo>
                    <a:pt x="6768" y="706213"/>
                  </a:lnTo>
                  <a:lnTo>
                    <a:pt x="0" y="664210"/>
                  </a:lnTo>
                  <a:lnTo>
                    <a:pt x="0" y="132842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cap="small" spc="-10" dirty="0"/>
              <a:t>Cartographie</a:t>
            </a:r>
            <a:r>
              <a:rPr cap="small" spc="40" dirty="0"/>
              <a:t> </a:t>
            </a:r>
            <a:r>
              <a:rPr cap="small" dirty="0"/>
              <a:t>des</a:t>
            </a:r>
            <a:r>
              <a:rPr cap="small" spc="35" dirty="0"/>
              <a:t> </a:t>
            </a:r>
            <a:r>
              <a:rPr cap="small" spc="-10" dirty="0"/>
              <a:t>départs</a:t>
            </a:r>
            <a:r>
              <a:rPr cap="small" spc="30" dirty="0"/>
              <a:t> </a:t>
            </a:r>
            <a:r>
              <a:rPr cap="small" dirty="0"/>
              <a:t>de</a:t>
            </a:r>
            <a:r>
              <a:rPr cap="small" spc="25" dirty="0"/>
              <a:t> </a:t>
            </a:r>
            <a:r>
              <a:rPr cap="small" dirty="0"/>
              <a:t>feux</a:t>
            </a:r>
            <a:r>
              <a:rPr cap="small" spc="20" dirty="0"/>
              <a:t> </a:t>
            </a:r>
            <a:r>
              <a:rPr cap="small" spc="-25" dirty="0"/>
              <a:t>01/06-</a:t>
            </a:r>
            <a:r>
              <a:rPr cap="small" spc="-35" dirty="0"/>
              <a:t>01/09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072371" y="2468879"/>
            <a:ext cx="2862580" cy="708660"/>
          </a:xfrm>
          <a:prstGeom prst="rect">
            <a:avLst/>
          </a:prstGeom>
          <a:ln w="9144">
            <a:solidFill>
              <a:srgbClr val="FFFFFF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703580" marR="381000" indent="-317500">
              <a:lnSpc>
                <a:spcPct val="100000"/>
              </a:lnSpc>
              <a:spcBef>
                <a:spcPts val="240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147</a:t>
            </a:r>
            <a:r>
              <a:rPr sz="20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départs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feux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130</a:t>
            </a:r>
            <a:r>
              <a:rPr sz="20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Ha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brulés.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037319" y="3717035"/>
            <a:ext cx="2862580" cy="707390"/>
          </a:xfrm>
          <a:prstGeom prst="rect">
            <a:avLst/>
          </a:prstGeom>
          <a:ln w="9144">
            <a:solidFill>
              <a:srgbClr val="FFFFFF"/>
            </a:solidFill>
          </a:ln>
        </p:spPr>
        <p:txBody>
          <a:bodyPr vert="horz" wrap="square" lIns="0" tIns="29845" rIns="0" bIns="0" rtlCol="0">
            <a:spAutoFit/>
          </a:bodyPr>
          <a:lstStyle/>
          <a:p>
            <a:pPr marL="269240" marR="143510" indent="-119380">
              <a:lnSpc>
                <a:spcPct val="100000"/>
              </a:lnSpc>
              <a:spcBef>
                <a:spcPts val="23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engagements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HBEL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+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50" dirty="0">
                <a:solidFill>
                  <a:srgbClr val="FFFFFF"/>
                </a:solidFill>
                <a:latin typeface="Calibri"/>
                <a:cs typeface="Calibri"/>
              </a:rPr>
              <a:t>1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DASH</a:t>
            </a:r>
            <a:r>
              <a:rPr sz="20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lors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20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la</a:t>
            </a:r>
            <a:r>
              <a:rPr sz="20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saison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694688" y="1764792"/>
            <a:ext cx="6899275" cy="4933315"/>
            <a:chOff x="1694688" y="1764792"/>
            <a:chExt cx="6899275" cy="4933315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94688" y="1764792"/>
              <a:ext cx="6899148" cy="493318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85060" y="2478024"/>
              <a:ext cx="457200" cy="467867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209804" y="3234690"/>
            <a:ext cx="133985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Calibri"/>
                <a:cs typeface="Calibri"/>
              </a:rPr>
              <a:t>17/08/2025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b="1" spc="-20" dirty="0">
                <a:latin typeface="Calibri"/>
                <a:cs typeface="Calibri"/>
              </a:rPr>
              <a:t>ALLY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200" b="1" dirty="0">
                <a:solidFill>
                  <a:srgbClr val="FFFF00"/>
                </a:solidFill>
                <a:latin typeface="Calibri"/>
                <a:cs typeface="Calibri"/>
              </a:rPr>
              <a:t>1,5</a:t>
            </a:r>
            <a:r>
              <a:rPr sz="1200" b="1" spc="-1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FF00"/>
                </a:solidFill>
                <a:latin typeface="Calibri"/>
                <a:cs typeface="Calibri"/>
              </a:rPr>
              <a:t>Ha</a:t>
            </a:r>
            <a:r>
              <a:rPr sz="1200" b="1" spc="-1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FF00"/>
                </a:solidFill>
                <a:latin typeface="Calibri"/>
                <a:cs typeface="Calibri"/>
              </a:rPr>
              <a:t>de brûlés</a:t>
            </a:r>
            <a:r>
              <a:rPr sz="1200" b="1" spc="-2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FF00"/>
                </a:solidFill>
                <a:latin typeface="Calibri"/>
                <a:cs typeface="Calibri"/>
              </a:rPr>
              <a:t>/</a:t>
            </a:r>
            <a:r>
              <a:rPr sz="1200" b="1" spc="-1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200" b="1" spc="-25" dirty="0">
                <a:solidFill>
                  <a:srgbClr val="FFFF00"/>
                </a:solidFill>
                <a:latin typeface="Calibri"/>
                <a:cs typeface="Calibri"/>
              </a:rPr>
              <a:t>20 </a:t>
            </a:r>
            <a:r>
              <a:rPr sz="1200" b="1" dirty="0">
                <a:solidFill>
                  <a:srgbClr val="FFFF00"/>
                </a:solidFill>
                <a:latin typeface="Calibri"/>
                <a:cs typeface="Calibri"/>
              </a:rPr>
              <a:t>Ha</a:t>
            </a:r>
            <a:r>
              <a:rPr sz="1200" b="1" spc="-2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FF00"/>
                </a:solidFill>
                <a:latin typeface="Calibri"/>
                <a:cs typeface="Calibri"/>
              </a:rPr>
              <a:t>de</a:t>
            </a:r>
            <a:r>
              <a:rPr sz="1200" b="1" spc="-1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FF00"/>
                </a:solidFill>
                <a:latin typeface="Calibri"/>
                <a:cs typeface="Calibri"/>
              </a:rPr>
              <a:t>sauvés</a:t>
            </a:r>
            <a:r>
              <a:rPr sz="1200" b="1" spc="-1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FF00"/>
                </a:solidFill>
                <a:latin typeface="Calibri"/>
                <a:cs typeface="Calibri"/>
              </a:rPr>
              <a:t>+</a:t>
            </a:r>
            <a:r>
              <a:rPr sz="1200" b="1" spc="-1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200" b="1" spc="-50" dirty="0">
                <a:solidFill>
                  <a:srgbClr val="FFFF00"/>
                </a:solidFill>
                <a:latin typeface="Calibri"/>
                <a:cs typeface="Calibri"/>
              </a:rPr>
              <a:t>3 </a:t>
            </a:r>
            <a:r>
              <a:rPr sz="1200" b="1" spc="-10" dirty="0">
                <a:solidFill>
                  <a:srgbClr val="FFFF00"/>
                </a:solidFill>
                <a:latin typeface="Calibri"/>
                <a:cs typeface="Calibri"/>
              </a:rPr>
              <a:t>habitations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308861" y="2846577"/>
            <a:ext cx="2527300" cy="1459230"/>
            <a:chOff x="1308861" y="2846577"/>
            <a:chExt cx="2527300" cy="1459230"/>
          </a:xfrm>
        </p:grpSpPr>
        <p:sp>
          <p:nvSpPr>
            <p:cNvPr id="13" name="object 13"/>
            <p:cNvSpPr/>
            <p:nvPr/>
          </p:nvSpPr>
          <p:spPr>
            <a:xfrm>
              <a:off x="1319021" y="2856737"/>
              <a:ext cx="1115695" cy="541655"/>
            </a:xfrm>
            <a:custGeom>
              <a:avLst/>
              <a:gdLst/>
              <a:ahLst/>
              <a:cxnLst/>
              <a:rect l="l" t="t" r="r" b="b"/>
              <a:pathLst>
                <a:path w="1115695" h="541654">
                  <a:moveTo>
                    <a:pt x="1115186" y="0"/>
                  </a:moveTo>
                  <a:lnTo>
                    <a:pt x="0" y="541401"/>
                  </a:lnTo>
                </a:path>
              </a:pathLst>
            </a:custGeom>
            <a:ln w="1981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78707" y="3835908"/>
              <a:ext cx="457200" cy="46939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1722247" y="4439539"/>
            <a:ext cx="192278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Calibri"/>
                <a:cs typeface="Calibri"/>
              </a:rPr>
              <a:t>12/07/2025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b="1" spc="-10" dirty="0">
                <a:latin typeface="Calibri"/>
                <a:cs typeface="Calibri"/>
              </a:rPr>
              <a:t>MAZERAT</a:t>
            </a:r>
            <a:r>
              <a:rPr sz="1200" b="1" spc="-6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D’ALLIER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35</a:t>
            </a: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Ha</a:t>
            </a:r>
            <a:r>
              <a:rPr sz="12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12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brûlés</a:t>
            </a:r>
            <a:r>
              <a:rPr sz="12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spc="-50" dirty="0">
                <a:solidFill>
                  <a:srgbClr val="FF0000"/>
                </a:solidFill>
                <a:latin typeface="Calibri"/>
                <a:cs typeface="Calibri"/>
              </a:rPr>
              <a:t>/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100 Ha</a:t>
            </a: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sauvés</a:t>
            </a:r>
            <a:r>
              <a:rPr sz="1200" b="1" spc="2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+</a:t>
            </a: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 habitations</a:t>
            </a:r>
            <a:r>
              <a:rPr sz="12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spc="-50" dirty="0">
                <a:solidFill>
                  <a:srgbClr val="FF0000"/>
                </a:solidFill>
                <a:latin typeface="Calibri"/>
                <a:cs typeface="Calibri"/>
              </a:rPr>
              <a:t>/ </a:t>
            </a:r>
            <a:r>
              <a:rPr sz="1200" b="1" dirty="0">
                <a:solidFill>
                  <a:srgbClr val="00AFEF"/>
                </a:solidFill>
                <a:latin typeface="Calibri"/>
                <a:cs typeface="Calibri"/>
              </a:rPr>
              <a:t>74 </a:t>
            </a:r>
            <a:r>
              <a:rPr sz="1200" b="1" spc="-10" dirty="0">
                <a:solidFill>
                  <a:srgbClr val="00AFEF"/>
                </a:solidFill>
                <a:latin typeface="Calibri"/>
                <a:cs typeface="Calibri"/>
              </a:rPr>
              <a:t>LARGAGES</a:t>
            </a:r>
            <a:r>
              <a:rPr sz="1200" b="1" spc="-20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AFEF"/>
                </a:solidFill>
                <a:latin typeface="Calibri"/>
                <a:cs typeface="Calibri"/>
              </a:rPr>
              <a:t>HBE</a:t>
            </a:r>
            <a:r>
              <a:rPr sz="1200" b="1" spc="-5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AFEF"/>
                </a:solidFill>
                <a:latin typeface="Calibri"/>
                <a:cs typeface="Calibri"/>
              </a:rPr>
              <a:t>+ 1 </a:t>
            </a:r>
            <a:r>
              <a:rPr sz="1200" b="1" spc="-20" dirty="0">
                <a:solidFill>
                  <a:srgbClr val="00AFEF"/>
                </a:solidFill>
                <a:latin typeface="Calibri"/>
                <a:cs typeface="Calibri"/>
              </a:rPr>
              <a:t>DASH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604261" y="4172458"/>
            <a:ext cx="1421130" cy="1430020"/>
            <a:chOff x="2604261" y="4172458"/>
            <a:chExt cx="1421130" cy="1430020"/>
          </a:xfrm>
        </p:grpSpPr>
        <p:sp>
          <p:nvSpPr>
            <p:cNvPr id="17" name="object 17"/>
            <p:cNvSpPr/>
            <p:nvPr/>
          </p:nvSpPr>
          <p:spPr>
            <a:xfrm>
              <a:off x="2614421" y="4182618"/>
              <a:ext cx="682625" cy="307340"/>
            </a:xfrm>
            <a:custGeom>
              <a:avLst/>
              <a:gdLst/>
              <a:ahLst/>
              <a:cxnLst/>
              <a:rect l="l" t="t" r="r" b="b"/>
              <a:pathLst>
                <a:path w="682625" h="307339">
                  <a:moveTo>
                    <a:pt x="682498" y="0"/>
                  </a:moveTo>
                  <a:lnTo>
                    <a:pt x="0" y="306831"/>
                  </a:lnTo>
                </a:path>
              </a:pathLst>
            </a:custGeom>
            <a:ln w="1981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69208" y="5132832"/>
              <a:ext cx="455675" cy="469392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1807210" y="5713272"/>
            <a:ext cx="137731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Calibri"/>
                <a:cs typeface="Calibri"/>
              </a:rPr>
              <a:t>12/08/2025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b="1" spc="-10" dirty="0">
                <a:latin typeface="Calibri"/>
                <a:cs typeface="Calibri"/>
              </a:rPr>
              <a:t>ESPLANTAS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17</a:t>
            </a: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Ha</a:t>
            </a:r>
            <a:r>
              <a:rPr sz="12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12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brûlés</a:t>
            </a: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/</a:t>
            </a:r>
            <a:r>
              <a:rPr sz="12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spc="-25" dirty="0">
                <a:solidFill>
                  <a:srgbClr val="FF0000"/>
                </a:solidFill>
                <a:latin typeface="Calibri"/>
                <a:cs typeface="Calibri"/>
              </a:rPr>
              <a:t>157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Ha</a:t>
            </a:r>
            <a:r>
              <a:rPr sz="1200" b="1" spc="2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sauvés</a:t>
            </a:r>
            <a:r>
              <a:rPr sz="12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/</a:t>
            </a:r>
            <a:r>
              <a:rPr sz="12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spc="-25" dirty="0">
                <a:solidFill>
                  <a:srgbClr val="00AFEF"/>
                </a:solidFill>
                <a:latin typeface="Calibri"/>
                <a:cs typeface="Calibri"/>
              </a:rPr>
              <a:t>48 </a:t>
            </a:r>
            <a:r>
              <a:rPr sz="1200" b="1" spc="-10" dirty="0">
                <a:solidFill>
                  <a:srgbClr val="00AFEF"/>
                </a:solidFill>
                <a:latin typeface="Calibri"/>
                <a:cs typeface="Calibri"/>
              </a:rPr>
              <a:t>LARGAGES</a:t>
            </a:r>
            <a:r>
              <a:rPr sz="1200" b="1" spc="5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200" b="1" spc="-25" dirty="0">
                <a:solidFill>
                  <a:srgbClr val="00AFEF"/>
                </a:solidFill>
                <a:latin typeface="Calibri"/>
                <a:cs typeface="Calibri"/>
              </a:rPr>
              <a:t>HBE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2761488" y="1488694"/>
            <a:ext cx="3020695" cy="4343400"/>
            <a:chOff x="2761488" y="1488694"/>
            <a:chExt cx="3020695" cy="4343400"/>
          </a:xfrm>
        </p:grpSpPr>
        <p:sp>
          <p:nvSpPr>
            <p:cNvPr id="21" name="object 21"/>
            <p:cNvSpPr/>
            <p:nvPr/>
          </p:nvSpPr>
          <p:spPr>
            <a:xfrm>
              <a:off x="2939034" y="5514594"/>
              <a:ext cx="682625" cy="307340"/>
            </a:xfrm>
            <a:custGeom>
              <a:avLst/>
              <a:gdLst/>
              <a:ahLst/>
              <a:cxnLst/>
              <a:rect l="l" t="t" r="r" b="b"/>
              <a:pathLst>
                <a:path w="682625" h="307339">
                  <a:moveTo>
                    <a:pt x="682498" y="0"/>
                  </a:moveTo>
                  <a:lnTo>
                    <a:pt x="0" y="306870"/>
                  </a:lnTo>
                </a:path>
              </a:pathLst>
            </a:custGeom>
            <a:ln w="1981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61488" y="2133600"/>
              <a:ext cx="455675" cy="467867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3082290" y="1498854"/>
              <a:ext cx="478155" cy="619760"/>
            </a:xfrm>
            <a:custGeom>
              <a:avLst/>
              <a:gdLst/>
              <a:ahLst/>
              <a:cxnLst/>
              <a:rect l="l" t="t" r="r" b="b"/>
              <a:pathLst>
                <a:path w="478154" h="619760">
                  <a:moveTo>
                    <a:pt x="477900" y="0"/>
                  </a:moveTo>
                  <a:lnTo>
                    <a:pt x="0" y="619506"/>
                  </a:lnTo>
                </a:path>
              </a:pathLst>
            </a:custGeom>
            <a:ln w="1981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24855" y="3992879"/>
              <a:ext cx="457200" cy="469392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9037319" y="5006340"/>
            <a:ext cx="2862580" cy="1015365"/>
          </a:xfrm>
          <a:prstGeom prst="rect">
            <a:avLst/>
          </a:prstGeom>
          <a:ln w="9144">
            <a:solidFill>
              <a:srgbClr val="FFFFFF"/>
            </a:solidFill>
          </a:ln>
        </p:spPr>
        <p:txBody>
          <a:bodyPr vert="horz" wrap="square" lIns="0" tIns="29845" rIns="0" bIns="0" rtlCol="0">
            <a:spAutoFit/>
          </a:bodyPr>
          <a:lstStyle/>
          <a:p>
            <a:pPr marL="203835" marR="198755" indent="2540" algn="ctr">
              <a:lnSpc>
                <a:spcPct val="100000"/>
              </a:lnSpc>
              <a:spcBef>
                <a:spcPts val="23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Brivadois</a:t>
            </a:r>
            <a:r>
              <a:rPr sz="20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=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secteur</a:t>
            </a:r>
            <a:r>
              <a:rPr sz="20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le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plus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à</a:t>
            </a:r>
            <a:r>
              <a:rPr sz="20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risque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20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la</a:t>
            </a:r>
            <a:r>
              <a:rPr sz="20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zone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Sud-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Est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767709" y="5939129"/>
            <a:ext cx="14274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Calibri"/>
                <a:cs typeface="Calibri"/>
              </a:rPr>
              <a:t>17/07/2025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b="1" spc="-10" dirty="0">
                <a:latin typeface="Calibri"/>
                <a:cs typeface="Calibri"/>
              </a:rPr>
              <a:t>SAINT-PAULIEN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8</a:t>
            </a: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Ha</a:t>
            </a:r>
            <a:r>
              <a:rPr sz="12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brûlés</a:t>
            </a: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/</a:t>
            </a:r>
            <a:r>
              <a:rPr sz="12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10</a:t>
            </a:r>
            <a:r>
              <a:rPr sz="12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spc="-25" dirty="0">
                <a:solidFill>
                  <a:srgbClr val="FF0000"/>
                </a:solidFill>
                <a:latin typeface="Calibri"/>
                <a:cs typeface="Calibri"/>
              </a:rPr>
              <a:t>Ha </a:t>
            </a: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sauvés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458970" y="2413761"/>
            <a:ext cx="1986280" cy="3524250"/>
            <a:chOff x="4458970" y="2413761"/>
            <a:chExt cx="1986280" cy="3524250"/>
          </a:xfrm>
        </p:grpSpPr>
        <p:sp>
          <p:nvSpPr>
            <p:cNvPr id="28" name="object 28"/>
            <p:cNvSpPr/>
            <p:nvPr/>
          </p:nvSpPr>
          <p:spPr>
            <a:xfrm>
              <a:off x="4469130" y="4374641"/>
              <a:ext cx="954405" cy="1553210"/>
            </a:xfrm>
            <a:custGeom>
              <a:avLst/>
              <a:gdLst/>
              <a:ahLst/>
              <a:cxnLst/>
              <a:rect l="l" t="t" r="r" b="b"/>
              <a:pathLst>
                <a:path w="954404" h="1553210">
                  <a:moveTo>
                    <a:pt x="953897" y="0"/>
                  </a:moveTo>
                  <a:lnTo>
                    <a:pt x="0" y="1552765"/>
                  </a:lnTo>
                </a:path>
              </a:pathLst>
            </a:custGeom>
            <a:ln w="1981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89320" y="2737103"/>
              <a:ext cx="455675" cy="467868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6218682" y="2423921"/>
              <a:ext cx="147320" cy="313055"/>
            </a:xfrm>
            <a:custGeom>
              <a:avLst/>
              <a:gdLst/>
              <a:ahLst/>
              <a:cxnLst/>
              <a:rect l="l" t="t" r="r" b="b"/>
              <a:pathLst>
                <a:path w="147320" h="313055">
                  <a:moveTo>
                    <a:pt x="147065" y="0"/>
                  </a:moveTo>
                  <a:lnTo>
                    <a:pt x="0" y="313054"/>
                  </a:lnTo>
                </a:path>
              </a:pathLst>
            </a:custGeom>
            <a:ln w="1981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3638550" y="978534"/>
            <a:ext cx="4460240" cy="14090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Calibri"/>
                <a:cs typeface="Calibri"/>
              </a:rPr>
              <a:t>25/06/2025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b="1" spc="-10" dirty="0">
                <a:latin typeface="Calibri"/>
                <a:cs typeface="Calibri"/>
              </a:rPr>
              <a:t>LORLANGES</a:t>
            </a:r>
            <a:endParaRPr sz="1200">
              <a:latin typeface="Calibri"/>
              <a:cs typeface="Calibri"/>
            </a:endParaRPr>
          </a:p>
          <a:p>
            <a:pPr marL="12700" marR="1229995">
              <a:lnSpc>
                <a:spcPct val="100000"/>
              </a:lnSpc>
            </a:pP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31</a:t>
            </a: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Ha</a:t>
            </a:r>
            <a:r>
              <a:rPr sz="12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12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brûlés</a:t>
            </a:r>
            <a:r>
              <a:rPr sz="12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/</a:t>
            </a: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165</a:t>
            </a: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Ha</a:t>
            </a: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sauvés</a:t>
            </a:r>
            <a:r>
              <a:rPr sz="12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/</a:t>
            </a: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AFEF"/>
                </a:solidFill>
                <a:latin typeface="Calibri"/>
                <a:cs typeface="Calibri"/>
              </a:rPr>
              <a:t>17</a:t>
            </a:r>
            <a:r>
              <a:rPr sz="1200" b="1" spc="-5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AFEF"/>
                </a:solidFill>
                <a:latin typeface="Calibri"/>
                <a:cs typeface="Calibri"/>
              </a:rPr>
              <a:t>LARGAGES </a:t>
            </a:r>
            <a:r>
              <a:rPr sz="1200" b="1" spc="-25" dirty="0">
                <a:solidFill>
                  <a:srgbClr val="00AFEF"/>
                </a:solidFill>
                <a:latin typeface="Calibri"/>
                <a:cs typeface="Calibri"/>
              </a:rPr>
              <a:t>HBE</a:t>
            </a:r>
            <a:endParaRPr sz="1200">
              <a:latin typeface="Calibri"/>
              <a:cs typeface="Calibri"/>
            </a:endParaRPr>
          </a:p>
          <a:p>
            <a:pPr marL="2501900">
              <a:lnSpc>
                <a:spcPct val="100000"/>
              </a:lnSpc>
              <a:spcBef>
                <a:spcPts val="810"/>
              </a:spcBef>
            </a:pPr>
            <a:r>
              <a:rPr sz="1200" b="1" spc="-10" dirty="0">
                <a:latin typeface="Calibri"/>
                <a:cs typeface="Calibri"/>
              </a:rPr>
              <a:t>31/07/2025</a:t>
            </a:r>
            <a:endParaRPr sz="1200">
              <a:latin typeface="Calibri"/>
              <a:cs typeface="Calibri"/>
            </a:endParaRPr>
          </a:p>
          <a:p>
            <a:pPr marL="2501900">
              <a:lnSpc>
                <a:spcPct val="100000"/>
              </a:lnSpc>
            </a:pPr>
            <a:r>
              <a:rPr sz="1200" b="1" spc="-10" dirty="0">
                <a:latin typeface="Calibri"/>
                <a:cs typeface="Calibri"/>
              </a:rPr>
              <a:t>TIRANGES</a:t>
            </a:r>
            <a:endParaRPr sz="1200">
              <a:latin typeface="Calibri"/>
              <a:cs typeface="Calibri"/>
            </a:endParaRPr>
          </a:p>
          <a:p>
            <a:pPr marL="2501900">
              <a:lnSpc>
                <a:spcPct val="100000"/>
              </a:lnSpc>
            </a:pP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4,5</a:t>
            </a: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Ha</a:t>
            </a:r>
            <a:r>
              <a:rPr sz="12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12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brûlés/</a:t>
            </a:r>
            <a:r>
              <a:rPr sz="12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60</a:t>
            </a: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Ha</a:t>
            </a: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 sauvés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2145792" y="2151888"/>
            <a:ext cx="2237740" cy="4479290"/>
            <a:chOff x="2145792" y="2151888"/>
            <a:chExt cx="2237740" cy="4479290"/>
          </a:xfrm>
        </p:grpSpPr>
        <p:pic>
          <p:nvPicPr>
            <p:cNvPr id="33" name="object 3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72384" y="4032504"/>
              <a:ext cx="777240" cy="498348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81400" y="4047744"/>
              <a:ext cx="801624" cy="19202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69208" y="5387339"/>
              <a:ext cx="775715" cy="49682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97124" y="2151888"/>
              <a:ext cx="777239" cy="496824"/>
            </a:xfrm>
            <a:prstGeom prst="rect">
              <a:avLst/>
            </a:prstGeom>
          </p:spPr>
        </p:pic>
        <p:pic>
          <p:nvPicPr>
            <p:cNvPr id="37" name="object 37" descr="Sapeurs-Pompiers de Lozère - SDIS 4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958084" y="6342888"/>
              <a:ext cx="297180" cy="288036"/>
            </a:xfrm>
            <a:prstGeom prst="rect">
              <a:avLst/>
            </a:prstGeom>
          </p:spPr>
        </p:pic>
        <p:pic>
          <p:nvPicPr>
            <p:cNvPr id="38" name="object 38" descr="SDIS 42 - YouTube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45792" y="5405628"/>
              <a:ext cx="402336" cy="236220"/>
            </a:xfrm>
            <a:prstGeom prst="rect">
              <a:avLst/>
            </a:prstGeom>
          </p:spPr>
        </p:pic>
        <p:pic>
          <p:nvPicPr>
            <p:cNvPr id="39" name="object 39" descr="Sdis 63 - Officiel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595372" y="5411723"/>
              <a:ext cx="533400" cy="23317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02080" y="-6095"/>
            <a:ext cx="10796270" cy="802005"/>
            <a:chOff x="1402080" y="-6095"/>
            <a:chExt cx="10796270" cy="8020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08176" y="0"/>
              <a:ext cx="10783824" cy="78943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408176" y="0"/>
              <a:ext cx="10784205" cy="789940"/>
            </a:xfrm>
            <a:custGeom>
              <a:avLst/>
              <a:gdLst/>
              <a:ahLst/>
              <a:cxnLst/>
              <a:rect l="l" t="t" r="r" b="b"/>
              <a:pathLst>
                <a:path w="10784205" h="789940">
                  <a:moveTo>
                    <a:pt x="10694632" y="0"/>
                  </a:moveTo>
                  <a:lnTo>
                    <a:pt x="10729453" y="17999"/>
                  </a:lnTo>
                  <a:lnTo>
                    <a:pt x="10758204" y="46750"/>
                  </a:lnTo>
                  <a:lnTo>
                    <a:pt x="10777055" y="83218"/>
                  </a:lnTo>
                  <a:lnTo>
                    <a:pt x="10783824" y="125222"/>
                  </a:lnTo>
                  <a:lnTo>
                    <a:pt x="10783824" y="656590"/>
                  </a:lnTo>
                  <a:lnTo>
                    <a:pt x="10777055" y="698593"/>
                  </a:lnTo>
                  <a:lnTo>
                    <a:pt x="10758204" y="735061"/>
                  </a:lnTo>
                  <a:lnTo>
                    <a:pt x="10729453" y="763812"/>
                  </a:lnTo>
                  <a:lnTo>
                    <a:pt x="10692985" y="782663"/>
                  </a:lnTo>
                  <a:lnTo>
                    <a:pt x="10650982" y="789432"/>
                  </a:lnTo>
                  <a:lnTo>
                    <a:pt x="132842" y="789432"/>
                  </a:lnTo>
                  <a:lnTo>
                    <a:pt x="90838" y="782663"/>
                  </a:lnTo>
                  <a:lnTo>
                    <a:pt x="54370" y="763812"/>
                  </a:lnTo>
                  <a:lnTo>
                    <a:pt x="25619" y="735061"/>
                  </a:lnTo>
                  <a:lnTo>
                    <a:pt x="6768" y="698593"/>
                  </a:lnTo>
                  <a:lnTo>
                    <a:pt x="0" y="656589"/>
                  </a:lnTo>
                  <a:lnTo>
                    <a:pt x="0" y="125222"/>
                  </a:lnTo>
                  <a:lnTo>
                    <a:pt x="6768" y="83218"/>
                  </a:lnTo>
                  <a:lnTo>
                    <a:pt x="25619" y="46750"/>
                  </a:lnTo>
                  <a:lnTo>
                    <a:pt x="54370" y="17999"/>
                  </a:lnTo>
                  <a:lnTo>
                    <a:pt x="89191" y="0"/>
                  </a:lnTo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51075">
              <a:lnSpc>
                <a:spcPct val="100000"/>
              </a:lnSpc>
              <a:spcBef>
                <a:spcPts val="95"/>
              </a:spcBef>
            </a:pPr>
            <a:r>
              <a:rPr cap="small" dirty="0"/>
              <a:t>Jours</a:t>
            </a:r>
            <a:r>
              <a:rPr cap="small" spc="75" dirty="0"/>
              <a:t> </a:t>
            </a:r>
            <a:r>
              <a:rPr cap="small" dirty="0"/>
              <a:t>à</a:t>
            </a:r>
            <a:r>
              <a:rPr cap="small" spc="75" dirty="0"/>
              <a:t> </a:t>
            </a:r>
            <a:r>
              <a:rPr cap="small" spc="-75" dirty="0"/>
              <a:t>risque</a:t>
            </a:r>
          </a:p>
        </p:txBody>
      </p:sp>
      <p:sp>
        <p:nvSpPr>
          <p:cNvPr id="6" name="object 6"/>
          <p:cNvSpPr/>
          <p:nvPr/>
        </p:nvSpPr>
        <p:spPr>
          <a:xfrm>
            <a:off x="566927" y="3235451"/>
            <a:ext cx="4624070" cy="0"/>
          </a:xfrm>
          <a:custGeom>
            <a:avLst/>
            <a:gdLst/>
            <a:ahLst/>
            <a:cxnLst/>
            <a:rect l="l" t="t" r="r" b="b"/>
            <a:pathLst>
              <a:path w="4624070">
                <a:moveTo>
                  <a:pt x="0" y="0"/>
                </a:moveTo>
                <a:lnTo>
                  <a:pt x="4623816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66927" y="2732532"/>
            <a:ext cx="4624070" cy="0"/>
          </a:xfrm>
          <a:custGeom>
            <a:avLst/>
            <a:gdLst/>
            <a:ahLst/>
            <a:cxnLst/>
            <a:rect l="l" t="t" r="r" b="b"/>
            <a:pathLst>
              <a:path w="4624070">
                <a:moveTo>
                  <a:pt x="0" y="0"/>
                </a:moveTo>
                <a:lnTo>
                  <a:pt x="4623816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566927" y="3436620"/>
            <a:ext cx="4624070" cy="1312545"/>
            <a:chOff x="566927" y="3436620"/>
            <a:chExt cx="4624070" cy="1312545"/>
          </a:xfrm>
        </p:grpSpPr>
        <p:sp>
          <p:nvSpPr>
            <p:cNvPr id="9" name="object 9"/>
            <p:cNvSpPr/>
            <p:nvPr/>
          </p:nvSpPr>
          <p:spPr>
            <a:xfrm>
              <a:off x="566927" y="3738372"/>
              <a:ext cx="4624070" cy="502920"/>
            </a:xfrm>
            <a:custGeom>
              <a:avLst/>
              <a:gdLst/>
              <a:ahLst/>
              <a:cxnLst/>
              <a:rect l="l" t="t" r="r" b="b"/>
              <a:pathLst>
                <a:path w="4624070" h="502920">
                  <a:moveTo>
                    <a:pt x="0" y="502919"/>
                  </a:moveTo>
                  <a:lnTo>
                    <a:pt x="2069591" y="502919"/>
                  </a:lnTo>
                </a:path>
                <a:path w="4624070" h="502920">
                  <a:moveTo>
                    <a:pt x="2552700" y="502919"/>
                  </a:moveTo>
                  <a:lnTo>
                    <a:pt x="3611880" y="502919"/>
                  </a:lnTo>
                </a:path>
                <a:path w="4624070" h="502920">
                  <a:moveTo>
                    <a:pt x="4094988" y="502919"/>
                  </a:moveTo>
                  <a:lnTo>
                    <a:pt x="4623816" y="502919"/>
                  </a:lnTo>
                </a:path>
                <a:path w="4624070" h="502920">
                  <a:moveTo>
                    <a:pt x="0" y="0"/>
                  </a:moveTo>
                  <a:lnTo>
                    <a:pt x="2069591" y="0"/>
                  </a:lnTo>
                </a:path>
                <a:path w="4624070" h="502920">
                  <a:moveTo>
                    <a:pt x="2552700" y="0"/>
                  </a:moveTo>
                  <a:lnTo>
                    <a:pt x="3611880" y="0"/>
                  </a:lnTo>
                </a:path>
                <a:path w="4624070" h="502920">
                  <a:moveTo>
                    <a:pt x="4094988" y="0"/>
                  </a:moveTo>
                  <a:lnTo>
                    <a:pt x="4623816" y="0"/>
                  </a:lnTo>
                </a:path>
              </a:pathLst>
            </a:custGeom>
            <a:ln w="914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95756" y="3436619"/>
              <a:ext cx="3566160" cy="1308100"/>
            </a:xfrm>
            <a:custGeom>
              <a:avLst/>
              <a:gdLst/>
              <a:ahLst/>
              <a:cxnLst/>
              <a:rect l="l" t="t" r="r" b="b"/>
              <a:pathLst>
                <a:path w="3566160" h="1308100">
                  <a:moveTo>
                    <a:pt x="483108" y="1207008"/>
                  </a:moveTo>
                  <a:lnTo>
                    <a:pt x="0" y="1207008"/>
                  </a:lnTo>
                  <a:lnTo>
                    <a:pt x="0" y="1307592"/>
                  </a:lnTo>
                  <a:lnTo>
                    <a:pt x="483108" y="1307592"/>
                  </a:lnTo>
                  <a:lnTo>
                    <a:pt x="483108" y="1207008"/>
                  </a:lnTo>
                  <a:close/>
                </a:path>
                <a:path w="3566160" h="1308100">
                  <a:moveTo>
                    <a:pt x="2023872" y="0"/>
                  </a:moveTo>
                  <a:lnTo>
                    <a:pt x="1540764" y="0"/>
                  </a:lnTo>
                  <a:lnTo>
                    <a:pt x="1540764" y="1307592"/>
                  </a:lnTo>
                  <a:lnTo>
                    <a:pt x="2023872" y="1307592"/>
                  </a:lnTo>
                  <a:lnTo>
                    <a:pt x="2023872" y="0"/>
                  </a:lnTo>
                  <a:close/>
                </a:path>
                <a:path w="3566160" h="1308100">
                  <a:moveTo>
                    <a:pt x="3566160" y="100584"/>
                  </a:moveTo>
                  <a:lnTo>
                    <a:pt x="3083052" y="100584"/>
                  </a:lnTo>
                  <a:lnTo>
                    <a:pt x="3083052" y="1307592"/>
                  </a:lnTo>
                  <a:lnTo>
                    <a:pt x="3566160" y="1307592"/>
                  </a:lnTo>
                  <a:lnTo>
                    <a:pt x="3566160" y="100584"/>
                  </a:lnTo>
                  <a:close/>
                </a:path>
              </a:pathLst>
            </a:custGeom>
            <a:solidFill>
              <a:srgbClr val="FF11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66927" y="4744212"/>
              <a:ext cx="4624070" cy="0"/>
            </a:xfrm>
            <a:custGeom>
              <a:avLst/>
              <a:gdLst/>
              <a:ahLst/>
              <a:cxnLst/>
              <a:rect l="l" t="t" r="r" b="b"/>
              <a:pathLst>
                <a:path w="4624070">
                  <a:moveTo>
                    <a:pt x="0" y="0"/>
                  </a:moveTo>
                  <a:lnTo>
                    <a:pt x="4623816" y="0"/>
                  </a:lnTo>
                </a:path>
              </a:pathLst>
            </a:custGeom>
            <a:ln w="914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292097" y="4412945"/>
            <a:ext cx="901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5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801873" y="3206242"/>
            <a:ext cx="1536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25" dirty="0">
                <a:solidFill>
                  <a:srgbClr val="FFFFFF"/>
                </a:solidFill>
                <a:latin typeface="Calibri"/>
                <a:cs typeface="Calibri"/>
              </a:rPr>
              <a:t>13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343527" y="3306826"/>
            <a:ext cx="1536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25" dirty="0">
                <a:solidFill>
                  <a:srgbClr val="FFFFFF"/>
                </a:solidFill>
                <a:latin typeface="Calibri"/>
                <a:cs typeface="Calibri"/>
              </a:rPr>
              <a:t>12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71347" y="4641596"/>
            <a:ext cx="895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50" dirty="0">
                <a:solidFill>
                  <a:srgbClr val="FFFFFF"/>
                </a:solidFill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07035" y="3635755"/>
            <a:ext cx="154305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95"/>
              </a:spcBef>
            </a:pPr>
            <a:r>
              <a:rPr sz="1000" b="1" spc="-25" dirty="0">
                <a:solidFill>
                  <a:srgbClr val="FFFFFF"/>
                </a:solidFill>
                <a:latin typeface="Calibri"/>
                <a:cs typeface="Calibri"/>
              </a:rPr>
              <a:t>10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15"/>
              </a:spcBef>
            </a:pPr>
            <a:endParaRPr sz="10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1000" b="1" spc="-50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07035" y="3132836"/>
            <a:ext cx="1536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25" dirty="0">
                <a:solidFill>
                  <a:srgbClr val="FFFFFF"/>
                </a:solidFill>
                <a:latin typeface="Calibri"/>
                <a:cs typeface="Calibri"/>
              </a:rPr>
              <a:t>15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203147" y="4806822"/>
            <a:ext cx="2673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20" dirty="0">
                <a:solidFill>
                  <a:srgbClr val="FFFFFF"/>
                </a:solidFill>
                <a:latin typeface="Calibri"/>
                <a:cs typeface="Calibri"/>
              </a:rPr>
              <a:t>JUIN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670429" y="4806822"/>
            <a:ext cx="4159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solidFill>
                  <a:srgbClr val="FFFFFF"/>
                </a:solidFill>
                <a:latin typeface="Calibri"/>
                <a:cs typeface="Calibri"/>
              </a:rPr>
              <a:t>JUILLET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253229" y="4806822"/>
            <a:ext cx="3333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20" dirty="0">
                <a:solidFill>
                  <a:srgbClr val="FFFFFF"/>
                </a:solidFill>
                <a:latin typeface="Calibri"/>
                <a:cs typeface="Calibri"/>
              </a:rPr>
              <a:t>AOUT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07035" y="2219563"/>
            <a:ext cx="4232910" cy="587375"/>
          </a:xfrm>
          <a:prstGeom prst="rect">
            <a:avLst/>
          </a:prstGeom>
        </p:spPr>
        <p:txBody>
          <a:bodyPr vert="horz" wrap="square" lIns="0" tIns="127635" rIns="0" bIns="0" rtlCol="0">
            <a:spAutoFit/>
          </a:bodyPr>
          <a:lstStyle/>
          <a:p>
            <a:pPr marL="733425">
              <a:lnSpc>
                <a:spcPct val="100000"/>
              </a:lnSpc>
              <a:spcBef>
                <a:spcPts val="1005"/>
              </a:spcBef>
            </a:pPr>
            <a:r>
              <a:rPr sz="14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NOMBRE</a:t>
            </a:r>
            <a:r>
              <a:rPr sz="1400" b="1" u="sng" spc="-4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DE</a:t>
            </a:r>
            <a:r>
              <a:rPr sz="1400" b="1" u="sng" spc="-2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JOURS</a:t>
            </a:r>
            <a:r>
              <a:rPr sz="1400" b="1" u="sng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EN</a:t>
            </a:r>
            <a:r>
              <a:rPr sz="1400" b="1" u="sng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RISQUE</a:t>
            </a:r>
            <a:r>
              <a:rPr sz="1400" b="1" u="sng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SEVERE</a:t>
            </a:r>
            <a:r>
              <a:rPr sz="1400" b="1" u="sng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ET</a:t>
            </a:r>
            <a:r>
              <a:rPr sz="1400" b="1" u="sng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spc="-2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PLUS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1000" b="1" spc="-25" dirty="0">
                <a:solidFill>
                  <a:srgbClr val="FFFFFF"/>
                </a:solidFill>
                <a:latin typeface="Calibri"/>
                <a:cs typeface="Calibri"/>
              </a:rPr>
              <a:t>20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5623559" y="1456944"/>
            <a:ext cx="6460490" cy="4371340"/>
            <a:chOff x="5623559" y="1456944"/>
            <a:chExt cx="6460490" cy="4371340"/>
          </a:xfrm>
        </p:grpSpPr>
        <p:pic>
          <p:nvPicPr>
            <p:cNvPr id="23" name="object 2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22619" y="1549908"/>
              <a:ext cx="6272783" cy="4165091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5638037" y="1471422"/>
              <a:ext cx="6431280" cy="4342130"/>
            </a:xfrm>
            <a:custGeom>
              <a:avLst/>
              <a:gdLst/>
              <a:ahLst/>
              <a:cxnLst/>
              <a:rect l="l" t="t" r="r" b="b"/>
              <a:pathLst>
                <a:path w="6431280" h="4342130">
                  <a:moveTo>
                    <a:pt x="0" y="4341876"/>
                  </a:moveTo>
                  <a:lnTo>
                    <a:pt x="6431279" y="4341876"/>
                  </a:lnTo>
                  <a:lnTo>
                    <a:pt x="6431279" y="0"/>
                  </a:lnTo>
                  <a:lnTo>
                    <a:pt x="0" y="0"/>
                  </a:lnTo>
                  <a:lnTo>
                    <a:pt x="0" y="4341876"/>
                  </a:lnTo>
                  <a:close/>
                </a:path>
              </a:pathLst>
            </a:custGeom>
            <a:ln w="2895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755640" y="450596"/>
            <a:ext cx="11404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Arial"/>
                <a:cs typeface="Arial"/>
              </a:rPr>
              <a:t>PDPFCI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72071" y="1182624"/>
            <a:ext cx="1027176" cy="729996"/>
          </a:xfrm>
          <a:prstGeom prst="rect">
            <a:avLst/>
          </a:prstGeom>
        </p:spPr>
      </p:pic>
      <p:pic>
        <p:nvPicPr>
          <p:cNvPr id="4" name="object 4" descr="Fichier:Préfet de Haute-Loire.svg — Wikipédia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50791" y="1203960"/>
            <a:ext cx="1613915" cy="708660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6658356" y="2119883"/>
            <a:ext cx="3805554" cy="2026920"/>
            <a:chOff x="6658356" y="2119883"/>
            <a:chExt cx="3805554" cy="2026920"/>
          </a:xfrm>
        </p:grpSpPr>
        <p:sp>
          <p:nvSpPr>
            <p:cNvPr id="6" name="object 6"/>
            <p:cNvSpPr/>
            <p:nvPr/>
          </p:nvSpPr>
          <p:spPr>
            <a:xfrm>
              <a:off x="6672834" y="2134361"/>
              <a:ext cx="3672840" cy="1772920"/>
            </a:xfrm>
            <a:custGeom>
              <a:avLst/>
              <a:gdLst/>
              <a:ahLst/>
              <a:cxnLst/>
              <a:rect l="l" t="t" r="r" b="b"/>
              <a:pathLst>
                <a:path w="3672840" h="1772920">
                  <a:moveTo>
                    <a:pt x="0" y="1772412"/>
                  </a:moveTo>
                  <a:lnTo>
                    <a:pt x="3672839" y="1772412"/>
                  </a:lnTo>
                  <a:lnTo>
                    <a:pt x="3672839" y="0"/>
                  </a:lnTo>
                  <a:lnTo>
                    <a:pt x="0" y="0"/>
                  </a:lnTo>
                  <a:lnTo>
                    <a:pt x="0" y="1772412"/>
                  </a:lnTo>
                  <a:close/>
                </a:path>
              </a:pathLst>
            </a:custGeom>
            <a:ln w="28956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25712" y="3008375"/>
              <a:ext cx="659892" cy="74828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80860" y="3101339"/>
              <a:ext cx="1179576" cy="104546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011412" y="2200655"/>
              <a:ext cx="1452372" cy="725424"/>
            </a:xfrm>
            <a:prstGeom prst="rect">
              <a:avLst/>
            </a:prstGeom>
          </p:spPr>
        </p:pic>
        <p:pic>
          <p:nvPicPr>
            <p:cNvPr id="10" name="object 10" descr="MAILS FRAUDULEUX - USURPATION DE L'IDENTITÉ DE LA GENDARMERIE NATIONALE |  VILLE DE SAINT-JEAN-DE-LOSNE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72300" y="2313431"/>
              <a:ext cx="1213103" cy="726948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1978151" y="4294632"/>
            <a:ext cx="3702050" cy="1801495"/>
            <a:chOff x="1978151" y="4294632"/>
            <a:chExt cx="3702050" cy="1801495"/>
          </a:xfrm>
        </p:grpSpPr>
        <p:sp>
          <p:nvSpPr>
            <p:cNvPr id="12" name="object 12"/>
            <p:cNvSpPr/>
            <p:nvPr/>
          </p:nvSpPr>
          <p:spPr>
            <a:xfrm>
              <a:off x="1992629" y="4309110"/>
              <a:ext cx="3672840" cy="1772920"/>
            </a:xfrm>
            <a:custGeom>
              <a:avLst/>
              <a:gdLst/>
              <a:ahLst/>
              <a:cxnLst/>
              <a:rect l="l" t="t" r="r" b="b"/>
              <a:pathLst>
                <a:path w="3672840" h="1772920">
                  <a:moveTo>
                    <a:pt x="0" y="1772412"/>
                  </a:moveTo>
                  <a:lnTo>
                    <a:pt x="3672840" y="1772412"/>
                  </a:lnTo>
                  <a:lnTo>
                    <a:pt x="3672840" y="0"/>
                  </a:lnTo>
                  <a:lnTo>
                    <a:pt x="0" y="0"/>
                  </a:lnTo>
                  <a:lnTo>
                    <a:pt x="0" y="1772412"/>
                  </a:lnTo>
                  <a:close/>
                </a:path>
              </a:pathLst>
            </a:custGeom>
            <a:ln w="28956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217419" y="4308348"/>
              <a:ext cx="1082040" cy="79095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963923" y="4509516"/>
              <a:ext cx="1603248" cy="69646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784347" y="5312664"/>
              <a:ext cx="1891283" cy="662940"/>
            </a:xfrm>
            <a:prstGeom prst="rect">
              <a:avLst/>
            </a:prstGeom>
          </p:spPr>
        </p:pic>
      </p:grpSp>
      <p:grpSp>
        <p:nvGrpSpPr>
          <p:cNvPr id="16" name="object 16"/>
          <p:cNvGrpSpPr/>
          <p:nvPr/>
        </p:nvGrpSpPr>
        <p:grpSpPr>
          <a:xfrm>
            <a:off x="1978151" y="2119883"/>
            <a:ext cx="3702050" cy="1975485"/>
            <a:chOff x="1978151" y="2119883"/>
            <a:chExt cx="3702050" cy="1975485"/>
          </a:xfrm>
        </p:grpSpPr>
        <p:sp>
          <p:nvSpPr>
            <p:cNvPr id="17" name="object 17"/>
            <p:cNvSpPr/>
            <p:nvPr/>
          </p:nvSpPr>
          <p:spPr>
            <a:xfrm>
              <a:off x="1992629" y="2134361"/>
              <a:ext cx="3672840" cy="1772920"/>
            </a:xfrm>
            <a:custGeom>
              <a:avLst/>
              <a:gdLst/>
              <a:ahLst/>
              <a:cxnLst/>
              <a:rect l="l" t="t" r="r" b="b"/>
              <a:pathLst>
                <a:path w="3672840" h="1772920">
                  <a:moveTo>
                    <a:pt x="0" y="1772412"/>
                  </a:moveTo>
                  <a:lnTo>
                    <a:pt x="3672840" y="1772412"/>
                  </a:lnTo>
                  <a:lnTo>
                    <a:pt x="3672840" y="0"/>
                  </a:lnTo>
                  <a:lnTo>
                    <a:pt x="0" y="0"/>
                  </a:lnTo>
                  <a:lnTo>
                    <a:pt x="0" y="1772412"/>
                  </a:lnTo>
                  <a:close/>
                </a:path>
              </a:pathLst>
            </a:custGeom>
            <a:ln w="28956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036063" y="2974847"/>
              <a:ext cx="1632204" cy="112013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337815" y="2182367"/>
              <a:ext cx="1028700" cy="108051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431791" y="3086100"/>
              <a:ext cx="822960" cy="74676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907535" y="2342387"/>
              <a:ext cx="1534667" cy="486155"/>
            </a:xfrm>
            <a:prstGeom prst="rect">
              <a:avLst/>
            </a:prstGeom>
          </p:spPr>
        </p:pic>
      </p:grpSp>
      <p:grpSp>
        <p:nvGrpSpPr>
          <p:cNvPr id="22" name="object 22"/>
          <p:cNvGrpSpPr/>
          <p:nvPr/>
        </p:nvGrpSpPr>
        <p:grpSpPr>
          <a:xfrm>
            <a:off x="6658356" y="4294632"/>
            <a:ext cx="3702050" cy="1923414"/>
            <a:chOff x="6658356" y="4294632"/>
            <a:chExt cx="3702050" cy="1923414"/>
          </a:xfrm>
        </p:grpSpPr>
        <p:sp>
          <p:nvSpPr>
            <p:cNvPr id="23" name="object 23"/>
            <p:cNvSpPr/>
            <p:nvPr/>
          </p:nvSpPr>
          <p:spPr>
            <a:xfrm>
              <a:off x="6672834" y="4309110"/>
              <a:ext cx="3672840" cy="1772920"/>
            </a:xfrm>
            <a:custGeom>
              <a:avLst/>
              <a:gdLst/>
              <a:ahLst/>
              <a:cxnLst/>
              <a:rect l="l" t="t" r="r" b="b"/>
              <a:pathLst>
                <a:path w="3672840" h="1772920">
                  <a:moveTo>
                    <a:pt x="0" y="1772412"/>
                  </a:moveTo>
                  <a:lnTo>
                    <a:pt x="3672839" y="1772412"/>
                  </a:lnTo>
                  <a:lnTo>
                    <a:pt x="3672839" y="0"/>
                  </a:lnTo>
                  <a:lnTo>
                    <a:pt x="0" y="0"/>
                  </a:lnTo>
                  <a:lnTo>
                    <a:pt x="0" y="1772412"/>
                  </a:lnTo>
                  <a:close/>
                </a:path>
              </a:pathLst>
            </a:custGeom>
            <a:ln w="28956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827520" y="4436364"/>
              <a:ext cx="1524000" cy="41148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235952" y="5128260"/>
              <a:ext cx="987551" cy="1089659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259824" y="5241036"/>
              <a:ext cx="751331" cy="90830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125712" y="4378452"/>
              <a:ext cx="810768" cy="75895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83791" y="-6095"/>
            <a:ext cx="10814685" cy="802005"/>
            <a:chOff x="1383791" y="-6095"/>
            <a:chExt cx="10814685" cy="8020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89887" y="0"/>
              <a:ext cx="10802112" cy="78943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389887" y="0"/>
              <a:ext cx="10802620" cy="789940"/>
            </a:xfrm>
            <a:custGeom>
              <a:avLst/>
              <a:gdLst/>
              <a:ahLst/>
              <a:cxnLst/>
              <a:rect l="l" t="t" r="r" b="b"/>
              <a:pathLst>
                <a:path w="10802620" h="789940">
                  <a:moveTo>
                    <a:pt x="10712920" y="0"/>
                  </a:moveTo>
                  <a:lnTo>
                    <a:pt x="10747741" y="17999"/>
                  </a:lnTo>
                  <a:lnTo>
                    <a:pt x="10776492" y="46750"/>
                  </a:lnTo>
                  <a:lnTo>
                    <a:pt x="10795343" y="83218"/>
                  </a:lnTo>
                  <a:lnTo>
                    <a:pt x="10802112" y="125222"/>
                  </a:lnTo>
                  <a:lnTo>
                    <a:pt x="10802112" y="656590"/>
                  </a:lnTo>
                  <a:lnTo>
                    <a:pt x="10795343" y="698593"/>
                  </a:lnTo>
                  <a:lnTo>
                    <a:pt x="10776492" y="735061"/>
                  </a:lnTo>
                  <a:lnTo>
                    <a:pt x="10747741" y="763812"/>
                  </a:lnTo>
                  <a:lnTo>
                    <a:pt x="10711273" y="782663"/>
                  </a:lnTo>
                  <a:lnTo>
                    <a:pt x="10669269" y="789432"/>
                  </a:lnTo>
                  <a:lnTo>
                    <a:pt x="132842" y="789432"/>
                  </a:lnTo>
                  <a:lnTo>
                    <a:pt x="90838" y="782663"/>
                  </a:lnTo>
                  <a:lnTo>
                    <a:pt x="54370" y="763812"/>
                  </a:lnTo>
                  <a:lnTo>
                    <a:pt x="25619" y="735061"/>
                  </a:lnTo>
                  <a:lnTo>
                    <a:pt x="6768" y="698593"/>
                  </a:lnTo>
                  <a:lnTo>
                    <a:pt x="0" y="656589"/>
                  </a:lnTo>
                  <a:lnTo>
                    <a:pt x="0" y="125222"/>
                  </a:lnTo>
                  <a:lnTo>
                    <a:pt x="6768" y="83218"/>
                  </a:lnTo>
                  <a:lnTo>
                    <a:pt x="25619" y="46750"/>
                  </a:lnTo>
                  <a:lnTo>
                    <a:pt x="54370" y="17999"/>
                  </a:lnTo>
                  <a:lnTo>
                    <a:pt x="89191" y="0"/>
                  </a:lnTo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5570601" y="133045"/>
            <a:ext cx="24225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FEU</a:t>
            </a:r>
            <a:r>
              <a:rPr spc="-5" dirty="0"/>
              <a:t> </a:t>
            </a:r>
            <a:r>
              <a:rPr spc="-10" dirty="0"/>
              <a:t>LORLANGES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156971" y="1839467"/>
            <a:ext cx="5622290" cy="4953000"/>
            <a:chOff x="156971" y="1839467"/>
            <a:chExt cx="5622290" cy="4953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2315" y="1891283"/>
              <a:ext cx="5469636" cy="486308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71449" y="1853945"/>
              <a:ext cx="5593080" cy="4924425"/>
            </a:xfrm>
            <a:custGeom>
              <a:avLst/>
              <a:gdLst/>
              <a:ahLst/>
              <a:cxnLst/>
              <a:rect l="l" t="t" r="r" b="b"/>
              <a:pathLst>
                <a:path w="5593080" h="4924425">
                  <a:moveTo>
                    <a:pt x="0" y="4924044"/>
                  </a:moveTo>
                  <a:lnTo>
                    <a:pt x="5593080" y="4924044"/>
                  </a:lnTo>
                  <a:lnTo>
                    <a:pt x="5593080" y="0"/>
                  </a:lnTo>
                  <a:lnTo>
                    <a:pt x="0" y="0"/>
                  </a:lnTo>
                  <a:lnTo>
                    <a:pt x="0" y="4924044"/>
                  </a:lnTo>
                  <a:close/>
                </a:path>
              </a:pathLst>
            </a:custGeom>
            <a:ln w="2895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8211311" y="1033272"/>
            <a:ext cx="2862580" cy="399415"/>
          </a:xfrm>
          <a:prstGeom prst="rect">
            <a:avLst/>
          </a:prstGeom>
          <a:ln w="9144">
            <a:solidFill>
              <a:srgbClr val="FFFFFF"/>
            </a:solidFill>
          </a:ln>
        </p:spPr>
        <p:txBody>
          <a:bodyPr vert="horz" wrap="square" lIns="0" tIns="29209" rIns="0" bIns="0" rtlCol="0">
            <a:spAutoFit/>
          </a:bodyPr>
          <a:lstStyle/>
          <a:p>
            <a:pPr marL="774065">
              <a:lnSpc>
                <a:spcPct val="100000"/>
              </a:lnSpc>
              <a:spcBef>
                <a:spcPts val="229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35</a:t>
            </a:r>
            <a:r>
              <a:rPr sz="20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Ha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 brulés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211311" y="1562100"/>
            <a:ext cx="2862580" cy="399415"/>
          </a:xfrm>
          <a:prstGeom prst="rect">
            <a:avLst/>
          </a:prstGeom>
          <a:ln w="9144">
            <a:solidFill>
              <a:srgbClr val="FFFFFF"/>
            </a:solidFill>
          </a:ln>
        </p:spPr>
        <p:txBody>
          <a:bodyPr vert="horz" wrap="square" lIns="0" tIns="29209" rIns="0" bIns="0" rtlCol="0">
            <a:spAutoFit/>
          </a:bodyPr>
          <a:lstStyle/>
          <a:p>
            <a:pPr marL="480059">
              <a:lnSpc>
                <a:spcPct val="100000"/>
              </a:lnSpc>
              <a:spcBef>
                <a:spcPts val="229"/>
              </a:spcBef>
            </a:pP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Intervention</a:t>
            </a:r>
            <a:r>
              <a:rPr sz="20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HBEL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211311" y="2090927"/>
            <a:ext cx="2862580" cy="399415"/>
          </a:xfrm>
          <a:prstGeom prst="rect">
            <a:avLst/>
          </a:prstGeom>
          <a:ln w="9144">
            <a:solidFill>
              <a:srgbClr val="FFFFFF"/>
            </a:solidFill>
          </a:ln>
        </p:spPr>
        <p:txBody>
          <a:bodyPr vert="horz" wrap="square" lIns="0" tIns="29844" rIns="0" bIns="0" rtlCol="0">
            <a:spAutoFit/>
          </a:bodyPr>
          <a:lstStyle/>
          <a:p>
            <a:pPr marL="772795">
              <a:lnSpc>
                <a:spcPct val="100000"/>
              </a:lnSpc>
              <a:spcBef>
                <a:spcPts val="234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Saute</a:t>
            </a:r>
            <a:r>
              <a:rPr sz="20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20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feu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579107" y="3087623"/>
            <a:ext cx="5148580" cy="401320"/>
          </a:xfrm>
          <a:prstGeom prst="rect">
            <a:avLst/>
          </a:prstGeom>
          <a:ln w="9144">
            <a:solidFill>
              <a:srgbClr val="FFFFFF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240"/>
              </a:spcBef>
            </a:pPr>
            <a:r>
              <a:rPr sz="2000" b="1" dirty="0">
                <a:solidFill>
                  <a:srgbClr val="FFFF00"/>
                </a:solidFill>
                <a:latin typeface="Calibri"/>
                <a:cs typeface="Calibri"/>
              </a:rPr>
              <a:t>4</a:t>
            </a:r>
            <a:r>
              <a:rPr sz="2000" b="1" spc="-2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00"/>
                </a:solidFill>
                <a:latin typeface="Calibri"/>
                <a:cs typeface="Calibri"/>
              </a:rPr>
              <a:t>GIFF/1</a:t>
            </a:r>
            <a:r>
              <a:rPr sz="2000" b="1" spc="-5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00"/>
                </a:solidFill>
                <a:latin typeface="Calibri"/>
                <a:cs typeface="Calibri"/>
              </a:rPr>
              <a:t>GALIM/1</a:t>
            </a:r>
            <a:r>
              <a:rPr sz="2000" b="1" spc="-2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00"/>
                </a:solidFill>
                <a:latin typeface="Calibri"/>
                <a:cs typeface="Calibri"/>
              </a:rPr>
              <a:t>G</a:t>
            </a:r>
            <a:r>
              <a:rPr sz="2000" b="1" spc="-2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00"/>
                </a:solidFill>
                <a:latin typeface="Calibri"/>
                <a:cs typeface="Calibri"/>
              </a:rPr>
              <a:t>CDT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236452" y="902208"/>
            <a:ext cx="428244" cy="428244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6679692" y="3825240"/>
            <a:ext cx="4954905" cy="2871470"/>
            <a:chOff x="6679692" y="3825240"/>
            <a:chExt cx="4954905" cy="2871470"/>
          </a:xfrm>
        </p:grpSpPr>
        <p:sp>
          <p:nvSpPr>
            <p:cNvPr id="15" name="object 15"/>
            <p:cNvSpPr/>
            <p:nvPr/>
          </p:nvSpPr>
          <p:spPr>
            <a:xfrm>
              <a:off x="6684264" y="3829812"/>
              <a:ext cx="4945380" cy="2862580"/>
            </a:xfrm>
            <a:custGeom>
              <a:avLst/>
              <a:gdLst/>
              <a:ahLst/>
              <a:cxnLst/>
              <a:rect l="l" t="t" r="r" b="b"/>
              <a:pathLst>
                <a:path w="4945380" h="2862579">
                  <a:moveTo>
                    <a:pt x="0" y="2862072"/>
                  </a:moveTo>
                  <a:lnTo>
                    <a:pt x="4945380" y="2862072"/>
                  </a:lnTo>
                  <a:lnTo>
                    <a:pt x="4945380" y="0"/>
                  </a:lnTo>
                  <a:lnTo>
                    <a:pt x="0" y="0"/>
                  </a:lnTo>
                  <a:lnTo>
                    <a:pt x="0" y="2862072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66560" y="3918204"/>
              <a:ext cx="4773167" cy="2683764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2034539" y="862583"/>
            <a:ext cx="5146675" cy="401320"/>
          </a:xfrm>
          <a:prstGeom prst="rect">
            <a:avLst/>
          </a:prstGeom>
          <a:ln w="9144">
            <a:solidFill>
              <a:srgbClr val="FFFFFF"/>
            </a:solidFill>
          </a:ln>
        </p:spPr>
        <p:txBody>
          <a:bodyPr vert="horz" wrap="square" lIns="0" tIns="29845" rIns="0" bIns="0" rtlCol="0">
            <a:spAutoFit/>
          </a:bodyPr>
          <a:lstStyle/>
          <a:p>
            <a:pPr marL="349250">
              <a:lnSpc>
                <a:spcPct val="100000"/>
              </a:lnSpc>
              <a:spcBef>
                <a:spcPts val="23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Feu</a:t>
            </a:r>
            <a:r>
              <a:rPr sz="20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indiquant</a:t>
            </a:r>
            <a:r>
              <a:rPr sz="20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le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début</a:t>
            </a:r>
            <a:r>
              <a:rPr sz="20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saison</a:t>
            </a:r>
            <a:r>
              <a:rPr sz="20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FDF</a:t>
            </a:r>
            <a:r>
              <a:rPr sz="20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83791" y="-6095"/>
            <a:ext cx="10814685" cy="802005"/>
            <a:chOff x="1383791" y="-6095"/>
            <a:chExt cx="10814685" cy="8020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89887" y="0"/>
              <a:ext cx="10802112" cy="78943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389887" y="0"/>
              <a:ext cx="10802620" cy="789940"/>
            </a:xfrm>
            <a:custGeom>
              <a:avLst/>
              <a:gdLst/>
              <a:ahLst/>
              <a:cxnLst/>
              <a:rect l="l" t="t" r="r" b="b"/>
              <a:pathLst>
                <a:path w="10802620" h="789940">
                  <a:moveTo>
                    <a:pt x="10712920" y="0"/>
                  </a:moveTo>
                  <a:lnTo>
                    <a:pt x="10747741" y="17999"/>
                  </a:lnTo>
                  <a:lnTo>
                    <a:pt x="10776492" y="46750"/>
                  </a:lnTo>
                  <a:lnTo>
                    <a:pt x="10795343" y="83218"/>
                  </a:lnTo>
                  <a:lnTo>
                    <a:pt x="10802112" y="125222"/>
                  </a:lnTo>
                  <a:lnTo>
                    <a:pt x="10802112" y="656590"/>
                  </a:lnTo>
                  <a:lnTo>
                    <a:pt x="10795343" y="698593"/>
                  </a:lnTo>
                  <a:lnTo>
                    <a:pt x="10776492" y="735061"/>
                  </a:lnTo>
                  <a:lnTo>
                    <a:pt x="10747741" y="763812"/>
                  </a:lnTo>
                  <a:lnTo>
                    <a:pt x="10711273" y="782663"/>
                  </a:lnTo>
                  <a:lnTo>
                    <a:pt x="10669269" y="789432"/>
                  </a:lnTo>
                  <a:lnTo>
                    <a:pt x="132842" y="789432"/>
                  </a:lnTo>
                  <a:lnTo>
                    <a:pt x="90838" y="782663"/>
                  </a:lnTo>
                  <a:lnTo>
                    <a:pt x="54370" y="763812"/>
                  </a:lnTo>
                  <a:lnTo>
                    <a:pt x="25619" y="735061"/>
                  </a:lnTo>
                  <a:lnTo>
                    <a:pt x="6768" y="698593"/>
                  </a:lnTo>
                  <a:lnTo>
                    <a:pt x="0" y="656589"/>
                  </a:lnTo>
                  <a:lnTo>
                    <a:pt x="0" y="125222"/>
                  </a:lnTo>
                  <a:lnTo>
                    <a:pt x="6768" y="83218"/>
                  </a:lnTo>
                  <a:lnTo>
                    <a:pt x="25619" y="46750"/>
                  </a:lnTo>
                  <a:lnTo>
                    <a:pt x="54370" y="17999"/>
                  </a:lnTo>
                  <a:lnTo>
                    <a:pt x="89191" y="0"/>
                  </a:lnTo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27175">
              <a:lnSpc>
                <a:spcPct val="100000"/>
              </a:lnSpc>
              <a:spcBef>
                <a:spcPts val="95"/>
              </a:spcBef>
            </a:pPr>
            <a:r>
              <a:rPr dirty="0"/>
              <a:t>FEU</a:t>
            </a:r>
            <a:r>
              <a:rPr spc="-70" dirty="0"/>
              <a:t> </a:t>
            </a:r>
            <a:r>
              <a:rPr spc="-30" dirty="0"/>
              <a:t>MAZERAT</a:t>
            </a:r>
            <a:r>
              <a:rPr spc="-55" dirty="0"/>
              <a:t> </a:t>
            </a:r>
            <a:r>
              <a:rPr spc="-30" dirty="0"/>
              <a:t>D’ALLIER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193023" y="1005839"/>
            <a:ext cx="2988945" cy="401320"/>
          </a:xfrm>
          <a:prstGeom prst="rect">
            <a:avLst/>
          </a:prstGeom>
          <a:ln w="9144">
            <a:solidFill>
              <a:srgbClr val="FFFFFF"/>
            </a:solidFill>
          </a:ln>
        </p:spPr>
        <p:txBody>
          <a:bodyPr vert="horz" wrap="square" lIns="0" tIns="29845" rIns="0" bIns="0" rtlCol="0">
            <a:spAutoFit/>
          </a:bodyPr>
          <a:lstStyle/>
          <a:p>
            <a:pPr marL="838200">
              <a:lnSpc>
                <a:spcPct val="100000"/>
              </a:lnSpc>
              <a:spcBef>
                <a:spcPts val="23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31</a:t>
            </a:r>
            <a:r>
              <a:rPr sz="20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Ha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 brulés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193023" y="1534667"/>
            <a:ext cx="2988945" cy="401320"/>
          </a:xfrm>
          <a:prstGeom prst="rect">
            <a:avLst/>
          </a:prstGeom>
          <a:ln w="9144">
            <a:solidFill>
              <a:srgbClr val="FFFFFF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129539">
              <a:lnSpc>
                <a:spcPct val="100000"/>
              </a:lnSpc>
              <a:spcBef>
                <a:spcPts val="240"/>
              </a:spcBef>
            </a:pP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Intervention</a:t>
            </a:r>
            <a:r>
              <a:rPr sz="20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HBEL</a:t>
            </a:r>
            <a:r>
              <a:rPr sz="20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+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 DASH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193023" y="2063495"/>
            <a:ext cx="2988945" cy="401320"/>
          </a:xfrm>
          <a:prstGeom prst="rect">
            <a:avLst/>
          </a:prstGeom>
          <a:ln w="9144">
            <a:solidFill>
              <a:srgbClr val="FFFFFF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786130">
              <a:lnSpc>
                <a:spcPct val="100000"/>
              </a:lnSpc>
              <a:spcBef>
                <a:spcPts val="240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Sautes</a:t>
            </a:r>
            <a:r>
              <a:rPr sz="20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20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feu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882139" y="1130808"/>
            <a:ext cx="4608830" cy="1016635"/>
          </a:xfrm>
          <a:prstGeom prst="rect">
            <a:avLst/>
          </a:prstGeom>
          <a:ln w="9144">
            <a:solidFill>
              <a:srgbClr val="FFFFFF"/>
            </a:solidFill>
          </a:ln>
        </p:spPr>
        <p:txBody>
          <a:bodyPr vert="horz" wrap="square" lIns="0" tIns="29845" rIns="0" bIns="0" rtlCol="0">
            <a:spAutoFit/>
          </a:bodyPr>
          <a:lstStyle/>
          <a:p>
            <a:pPr marL="1482090" marR="1473835" algn="ctr">
              <a:lnSpc>
                <a:spcPct val="100000"/>
              </a:lnSpc>
              <a:spcBef>
                <a:spcPts val="23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DPS</a:t>
            </a:r>
            <a:r>
              <a:rPr sz="20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sur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village Vent</a:t>
            </a:r>
            <a:r>
              <a:rPr sz="2000" b="1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changeant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Renfort</a:t>
            </a:r>
            <a:r>
              <a:rPr sz="20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30" dirty="0">
                <a:solidFill>
                  <a:srgbClr val="FFFFFF"/>
                </a:solidFill>
                <a:latin typeface="Calibri"/>
                <a:cs typeface="Calibri"/>
              </a:rPr>
              <a:t>extra-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départementaux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92023" y="2497835"/>
            <a:ext cx="5928360" cy="3533140"/>
            <a:chOff x="192023" y="2497835"/>
            <a:chExt cx="5928360" cy="3533140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2607" y="2604515"/>
              <a:ext cx="5722620" cy="333908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06501" y="2512313"/>
              <a:ext cx="5899785" cy="3503929"/>
            </a:xfrm>
            <a:custGeom>
              <a:avLst/>
              <a:gdLst/>
              <a:ahLst/>
              <a:cxnLst/>
              <a:rect l="l" t="t" r="r" b="b"/>
              <a:pathLst>
                <a:path w="5899785" h="3503929">
                  <a:moveTo>
                    <a:pt x="0" y="3503676"/>
                  </a:moveTo>
                  <a:lnTo>
                    <a:pt x="5899404" y="3503676"/>
                  </a:lnTo>
                  <a:lnTo>
                    <a:pt x="5899404" y="0"/>
                  </a:lnTo>
                  <a:lnTo>
                    <a:pt x="0" y="0"/>
                  </a:lnTo>
                  <a:lnTo>
                    <a:pt x="0" y="3503676"/>
                  </a:lnTo>
                  <a:close/>
                </a:path>
              </a:pathLst>
            </a:custGeom>
            <a:ln w="2895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335511" y="917447"/>
            <a:ext cx="429768" cy="428243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7109459" y="3625596"/>
            <a:ext cx="4178935" cy="3179445"/>
            <a:chOff x="7109459" y="3625596"/>
            <a:chExt cx="4178935" cy="3179445"/>
          </a:xfrm>
        </p:grpSpPr>
        <p:sp>
          <p:nvSpPr>
            <p:cNvPr id="15" name="object 15"/>
            <p:cNvSpPr/>
            <p:nvPr/>
          </p:nvSpPr>
          <p:spPr>
            <a:xfrm>
              <a:off x="7114031" y="3630168"/>
              <a:ext cx="4170045" cy="3169920"/>
            </a:xfrm>
            <a:custGeom>
              <a:avLst/>
              <a:gdLst/>
              <a:ahLst/>
              <a:cxnLst/>
              <a:rect l="l" t="t" r="r" b="b"/>
              <a:pathLst>
                <a:path w="4170045" h="3169920">
                  <a:moveTo>
                    <a:pt x="0" y="3169919"/>
                  </a:moveTo>
                  <a:lnTo>
                    <a:pt x="4169664" y="3169919"/>
                  </a:lnTo>
                  <a:lnTo>
                    <a:pt x="4169664" y="0"/>
                  </a:lnTo>
                  <a:lnTo>
                    <a:pt x="0" y="0"/>
                  </a:lnTo>
                  <a:lnTo>
                    <a:pt x="0" y="3169919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16139" y="3727704"/>
              <a:ext cx="3965448" cy="2974848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6780276" y="2901695"/>
            <a:ext cx="5148580" cy="399415"/>
          </a:xfrm>
          <a:prstGeom prst="rect">
            <a:avLst/>
          </a:prstGeom>
          <a:ln w="9144">
            <a:solidFill>
              <a:srgbClr val="FFFFFF"/>
            </a:solidFill>
          </a:ln>
        </p:spPr>
        <p:txBody>
          <a:bodyPr vert="horz" wrap="square" lIns="0" tIns="29209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229"/>
              </a:spcBef>
            </a:pPr>
            <a:r>
              <a:rPr sz="2000" b="1" dirty="0">
                <a:solidFill>
                  <a:srgbClr val="FFFF00"/>
                </a:solidFill>
                <a:latin typeface="Calibri"/>
                <a:cs typeface="Calibri"/>
              </a:rPr>
              <a:t>6</a:t>
            </a:r>
            <a:r>
              <a:rPr sz="2000" b="1" spc="-2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00"/>
                </a:solidFill>
                <a:latin typeface="Calibri"/>
                <a:cs typeface="Calibri"/>
              </a:rPr>
              <a:t>GIFF/1</a:t>
            </a:r>
            <a:r>
              <a:rPr sz="2000" b="1" spc="-5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00"/>
                </a:solidFill>
                <a:latin typeface="Calibri"/>
                <a:cs typeface="Calibri"/>
              </a:rPr>
              <a:t>GALIM/1</a:t>
            </a:r>
            <a:r>
              <a:rPr sz="2000" b="1" spc="-2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00"/>
                </a:solidFill>
                <a:latin typeface="Calibri"/>
                <a:cs typeface="Calibri"/>
              </a:rPr>
              <a:t>G</a:t>
            </a:r>
            <a:r>
              <a:rPr sz="2000" b="1" spc="-1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00"/>
                </a:solidFill>
                <a:latin typeface="Calibri"/>
                <a:cs typeface="Calibri"/>
              </a:rPr>
              <a:t>CDT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05740" y="6179820"/>
            <a:ext cx="5899785" cy="401320"/>
          </a:xfrm>
          <a:prstGeom prst="rect">
            <a:avLst/>
          </a:prstGeom>
          <a:ln w="9144">
            <a:solidFill>
              <a:srgbClr val="FFFFFF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45"/>
              </a:spcBef>
            </a:pPr>
            <a:r>
              <a:rPr sz="2000" b="1" dirty="0">
                <a:solidFill>
                  <a:srgbClr val="FFFF00"/>
                </a:solidFill>
                <a:latin typeface="Calibri"/>
                <a:cs typeface="Calibri"/>
              </a:rPr>
              <a:t>RENFORT</a:t>
            </a:r>
            <a:r>
              <a:rPr sz="2000" b="1" spc="-6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00"/>
                </a:solidFill>
                <a:latin typeface="Calibri"/>
                <a:cs typeface="Calibri"/>
              </a:rPr>
              <a:t>SDIS63-SDIS42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83791" y="-6095"/>
            <a:ext cx="10814685" cy="802005"/>
            <a:chOff x="1383791" y="-6095"/>
            <a:chExt cx="10814685" cy="8020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89887" y="0"/>
              <a:ext cx="10802112" cy="78943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389887" y="0"/>
              <a:ext cx="10802620" cy="789940"/>
            </a:xfrm>
            <a:custGeom>
              <a:avLst/>
              <a:gdLst/>
              <a:ahLst/>
              <a:cxnLst/>
              <a:rect l="l" t="t" r="r" b="b"/>
              <a:pathLst>
                <a:path w="10802620" h="789940">
                  <a:moveTo>
                    <a:pt x="10712920" y="0"/>
                  </a:moveTo>
                  <a:lnTo>
                    <a:pt x="10747741" y="17999"/>
                  </a:lnTo>
                  <a:lnTo>
                    <a:pt x="10776492" y="46750"/>
                  </a:lnTo>
                  <a:lnTo>
                    <a:pt x="10795343" y="83218"/>
                  </a:lnTo>
                  <a:lnTo>
                    <a:pt x="10802112" y="125222"/>
                  </a:lnTo>
                  <a:lnTo>
                    <a:pt x="10802112" y="656590"/>
                  </a:lnTo>
                  <a:lnTo>
                    <a:pt x="10795343" y="698593"/>
                  </a:lnTo>
                  <a:lnTo>
                    <a:pt x="10776492" y="735061"/>
                  </a:lnTo>
                  <a:lnTo>
                    <a:pt x="10747741" y="763812"/>
                  </a:lnTo>
                  <a:lnTo>
                    <a:pt x="10711273" y="782663"/>
                  </a:lnTo>
                  <a:lnTo>
                    <a:pt x="10669269" y="789432"/>
                  </a:lnTo>
                  <a:lnTo>
                    <a:pt x="132842" y="789432"/>
                  </a:lnTo>
                  <a:lnTo>
                    <a:pt x="90838" y="782663"/>
                  </a:lnTo>
                  <a:lnTo>
                    <a:pt x="54370" y="763812"/>
                  </a:lnTo>
                  <a:lnTo>
                    <a:pt x="25619" y="735061"/>
                  </a:lnTo>
                  <a:lnTo>
                    <a:pt x="6768" y="698593"/>
                  </a:lnTo>
                  <a:lnTo>
                    <a:pt x="0" y="656589"/>
                  </a:lnTo>
                  <a:lnTo>
                    <a:pt x="0" y="125222"/>
                  </a:lnTo>
                  <a:lnTo>
                    <a:pt x="6768" y="83218"/>
                  </a:lnTo>
                  <a:lnTo>
                    <a:pt x="25619" y="46750"/>
                  </a:lnTo>
                  <a:lnTo>
                    <a:pt x="54370" y="17999"/>
                  </a:lnTo>
                  <a:lnTo>
                    <a:pt x="89191" y="0"/>
                  </a:lnTo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085975">
              <a:lnSpc>
                <a:spcPct val="100000"/>
              </a:lnSpc>
              <a:spcBef>
                <a:spcPts val="95"/>
              </a:spcBef>
            </a:pPr>
            <a:r>
              <a:rPr dirty="0"/>
              <a:t>FEU</a:t>
            </a:r>
            <a:r>
              <a:rPr spc="-10" dirty="0"/>
              <a:t> </a:t>
            </a:r>
            <a:r>
              <a:rPr spc="-30" dirty="0"/>
              <a:t>ESPLANTAS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001000" y="859536"/>
            <a:ext cx="2862580" cy="399415"/>
          </a:xfrm>
          <a:prstGeom prst="rect">
            <a:avLst/>
          </a:prstGeom>
          <a:ln w="9144">
            <a:solidFill>
              <a:srgbClr val="FFFFFF"/>
            </a:solidFill>
          </a:ln>
        </p:spPr>
        <p:txBody>
          <a:bodyPr vert="horz" wrap="square" lIns="0" tIns="29209" rIns="0" bIns="0" rtlCol="0">
            <a:spAutoFit/>
          </a:bodyPr>
          <a:lstStyle/>
          <a:p>
            <a:pPr marL="774065">
              <a:lnSpc>
                <a:spcPct val="100000"/>
              </a:lnSpc>
              <a:spcBef>
                <a:spcPts val="229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17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Ha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brulés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001000" y="1388363"/>
            <a:ext cx="2862580" cy="399415"/>
          </a:xfrm>
          <a:prstGeom prst="rect">
            <a:avLst/>
          </a:prstGeom>
          <a:ln w="9144">
            <a:solidFill>
              <a:srgbClr val="FFFFFF"/>
            </a:solidFill>
          </a:ln>
        </p:spPr>
        <p:txBody>
          <a:bodyPr vert="horz" wrap="square" lIns="0" tIns="29209" rIns="0" bIns="0" rtlCol="0">
            <a:spAutoFit/>
          </a:bodyPr>
          <a:lstStyle/>
          <a:p>
            <a:pPr marL="480059">
              <a:lnSpc>
                <a:spcPct val="100000"/>
              </a:lnSpc>
              <a:spcBef>
                <a:spcPts val="229"/>
              </a:spcBef>
            </a:pP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Intervention</a:t>
            </a:r>
            <a:r>
              <a:rPr sz="20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HBEL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53539" y="972311"/>
            <a:ext cx="4608830" cy="708660"/>
          </a:xfrm>
          <a:prstGeom prst="rect">
            <a:avLst/>
          </a:prstGeom>
          <a:ln w="9144">
            <a:solidFill>
              <a:srgbClr val="FFFFFF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1964055" marR="139065" indent="-1815464">
              <a:lnSpc>
                <a:spcPct val="100000"/>
              </a:lnSpc>
              <a:spcBef>
                <a:spcPts val="240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FEU</a:t>
            </a:r>
            <a:r>
              <a:rPr sz="20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20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CHAUME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AVEC 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PROPAGATION</a:t>
            </a:r>
            <a:r>
              <a:rPr sz="2000" b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EN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FORET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201400" y="1101852"/>
            <a:ext cx="428244" cy="429768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224027" y="1991867"/>
            <a:ext cx="5378450" cy="4086225"/>
            <a:chOff x="224027" y="1991867"/>
            <a:chExt cx="5378450" cy="4086225"/>
          </a:xfrm>
        </p:grpSpPr>
        <p:sp>
          <p:nvSpPr>
            <p:cNvPr id="11" name="object 11"/>
            <p:cNvSpPr/>
            <p:nvPr/>
          </p:nvSpPr>
          <p:spPr>
            <a:xfrm>
              <a:off x="238505" y="2006345"/>
              <a:ext cx="5349240" cy="4057015"/>
            </a:xfrm>
            <a:custGeom>
              <a:avLst/>
              <a:gdLst/>
              <a:ahLst/>
              <a:cxnLst/>
              <a:rect l="l" t="t" r="r" b="b"/>
              <a:pathLst>
                <a:path w="5349240" h="4057015">
                  <a:moveTo>
                    <a:pt x="0" y="4056888"/>
                  </a:moveTo>
                  <a:lnTo>
                    <a:pt x="5349240" y="4056888"/>
                  </a:lnTo>
                  <a:lnTo>
                    <a:pt x="5349240" y="0"/>
                  </a:lnTo>
                  <a:lnTo>
                    <a:pt x="0" y="0"/>
                  </a:lnTo>
                  <a:lnTo>
                    <a:pt x="0" y="4056888"/>
                  </a:lnTo>
                  <a:close/>
                </a:path>
              </a:pathLst>
            </a:custGeom>
            <a:ln w="2895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6803" y="2097023"/>
              <a:ext cx="5126736" cy="3845052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8001000" y="1917192"/>
            <a:ext cx="2862580" cy="399415"/>
          </a:xfrm>
          <a:prstGeom prst="rect">
            <a:avLst/>
          </a:prstGeom>
          <a:ln w="9144">
            <a:solidFill>
              <a:srgbClr val="FFFFFF"/>
            </a:solidFill>
          </a:ln>
        </p:spPr>
        <p:txBody>
          <a:bodyPr vert="horz" wrap="square" lIns="0" tIns="29209" rIns="0" bIns="0" rtlCol="0">
            <a:spAutoFit/>
          </a:bodyPr>
          <a:lstStyle/>
          <a:p>
            <a:pPr marL="225425">
              <a:lnSpc>
                <a:spcPct val="100000"/>
              </a:lnSpc>
              <a:spcBef>
                <a:spcPts val="229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Feu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0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1100m</a:t>
            </a:r>
            <a:r>
              <a:rPr sz="20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d’altitude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7493507" y="3054095"/>
            <a:ext cx="3613785" cy="3718560"/>
            <a:chOff x="7493507" y="3054095"/>
            <a:chExt cx="3613785" cy="3718560"/>
          </a:xfrm>
        </p:grpSpPr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47431" y="3159251"/>
              <a:ext cx="3343655" cy="350672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7507985" y="3068573"/>
              <a:ext cx="3584575" cy="3689985"/>
            </a:xfrm>
            <a:custGeom>
              <a:avLst/>
              <a:gdLst/>
              <a:ahLst/>
              <a:cxnLst/>
              <a:rect l="l" t="t" r="r" b="b"/>
              <a:pathLst>
                <a:path w="3584575" h="3689984">
                  <a:moveTo>
                    <a:pt x="0" y="3689604"/>
                  </a:moveTo>
                  <a:lnTo>
                    <a:pt x="3584448" y="3689604"/>
                  </a:lnTo>
                  <a:lnTo>
                    <a:pt x="3584448" y="0"/>
                  </a:lnTo>
                  <a:lnTo>
                    <a:pt x="0" y="0"/>
                  </a:lnTo>
                  <a:lnTo>
                    <a:pt x="0" y="3689604"/>
                  </a:lnTo>
                  <a:close/>
                </a:path>
              </a:pathLst>
            </a:custGeom>
            <a:ln w="2895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6725411" y="2513076"/>
            <a:ext cx="5148580" cy="401320"/>
          </a:xfrm>
          <a:prstGeom prst="rect">
            <a:avLst/>
          </a:prstGeom>
          <a:ln w="9144">
            <a:solidFill>
              <a:srgbClr val="FFFFFF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240"/>
              </a:spcBef>
            </a:pPr>
            <a:r>
              <a:rPr sz="2000" b="1" dirty="0">
                <a:solidFill>
                  <a:srgbClr val="FFFF00"/>
                </a:solidFill>
                <a:latin typeface="Calibri"/>
                <a:cs typeface="Calibri"/>
              </a:rPr>
              <a:t>4</a:t>
            </a:r>
            <a:r>
              <a:rPr sz="2000" b="1" spc="-2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00"/>
                </a:solidFill>
                <a:latin typeface="Calibri"/>
                <a:cs typeface="Calibri"/>
              </a:rPr>
              <a:t>GIFF/1</a:t>
            </a:r>
            <a:r>
              <a:rPr sz="2000" b="1" spc="-5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00"/>
                </a:solidFill>
                <a:latin typeface="Calibri"/>
                <a:cs typeface="Calibri"/>
              </a:rPr>
              <a:t>GALIM/1</a:t>
            </a:r>
            <a:r>
              <a:rPr sz="2000" b="1" spc="-2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00"/>
                </a:solidFill>
                <a:latin typeface="Calibri"/>
                <a:cs typeface="Calibri"/>
              </a:rPr>
              <a:t>G</a:t>
            </a:r>
            <a:r>
              <a:rPr sz="2000" b="1" spc="-1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00"/>
                </a:solidFill>
                <a:latin typeface="Calibri"/>
                <a:cs typeface="Calibri"/>
              </a:rPr>
              <a:t>CDT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37743" y="6266688"/>
            <a:ext cx="5349240" cy="399415"/>
          </a:xfrm>
          <a:prstGeom prst="rect">
            <a:avLst/>
          </a:prstGeom>
          <a:ln w="9144">
            <a:solidFill>
              <a:srgbClr val="FFFFFF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240"/>
              </a:spcBef>
            </a:pPr>
            <a:r>
              <a:rPr sz="2000" b="1" dirty="0">
                <a:solidFill>
                  <a:srgbClr val="FFFF00"/>
                </a:solidFill>
                <a:latin typeface="Calibri"/>
                <a:cs typeface="Calibri"/>
              </a:rPr>
              <a:t>RENFORT</a:t>
            </a:r>
            <a:r>
              <a:rPr sz="2000" b="1" spc="-8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00"/>
                </a:solidFill>
                <a:latin typeface="Calibri"/>
                <a:cs typeface="Calibri"/>
              </a:rPr>
              <a:t>SDIS48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316</Words>
  <Application>Microsoft Office PowerPoint</Application>
  <PresentationFormat>Grand écran</PresentationFormat>
  <Paragraphs>134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Office Theme</vt:lpstr>
      <vt:lpstr>INTERVENTION PRÉVENTION DU RISQUE FDF – FRANSYLVA - 2025</vt:lpstr>
      <vt:lpstr>SAISON 2025 - STATISTIQUES</vt:lpstr>
      <vt:lpstr>Cartographie des départs de feux 01/06-01/09</vt:lpstr>
      <vt:lpstr>Jours à risque</vt:lpstr>
      <vt:lpstr>PDPFCI</vt:lpstr>
      <vt:lpstr>FEU LORLANGES</vt:lpstr>
      <vt:lpstr>FEU MAZERAT D’ALLIER</vt:lpstr>
      <vt:lpstr>FEU ESPLANTAS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LECHTEN XAVIER</dc:creator>
  <cp:lastModifiedBy>philippe beignier</cp:lastModifiedBy>
  <cp:revision>1</cp:revision>
  <dcterms:created xsi:type="dcterms:W3CDTF">2026-06-03T16:57:47Z</dcterms:created>
  <dcterms:modified xsi:type="dcterms:W3CDTF">2026-06-03T16:58:16Z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2026-06-03T00:00:00Z</vt:filetime>
  </property>
  <property fmtid="{D5CDD505-2E9C-101B-9397-08002B2CF9AE}" pid="4" name="Creator">
    <vt:lpwstr>Microsoft® PowerPoint® 2016</vt:lpwstr>
  </property>
  <property fmtid="{D5CDD505-2E9C-101B-9397-08002B2CF9AE}" pid="5" name="LastSaved">
    <vt:filetime>2026-06-03T00:00:00Z</vt:filetime>
  </property>
  <property fmtid="{D5CDD505-2E9C-101B-9397-08002B2CF9AE}" pid="6" name="Producer">
    <vt:lpwstr>Microsoft® PowerPoint® 2016</vt:lpwstr>
  </property>
</Properties>
</file>