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67060" y="137769"/>
            <a:ext cx="7615555" cy="554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295F9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95F9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95F9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95F9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79158" y="6378841"/>
            <a:ext cx="11233150" cy="635"/>
          </a:xfrm>
          <a:custGeom>
            <a:avLst/>
            <a:gdLst/>
            <a:ahLst/>
            <a:cxnLst/>
            <a:rect l="l" t="t" r="r" b="b"/>
            <a:pathLst>
              <a:path w="11233150" h="635">
                <a:moveTo>
                  <a:pt x="0" y="0"/>
                </a:moveTo>
                <a:lnTo>
                  <a:pt x="11233086" y="355"/>
                </a:lnTo>
              </a:path>
            </a:pathLst>
          </a:custGeom>
          <a:ln w="10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08262" y="126974"/>
            <a:ext cx="9181896" cy="62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295F9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6854" y="1520177"/>
            <a:ext cx="7425055" cy="3684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0575" y="6524213"/>
            <a:ext cx="3151504" cy="154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48494" y="6509456"/>
            <a:ext cx="165176" cy="140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‹N°›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9158" y="6378117"/>
            <a:ext cx="11232515" cy="1270"/>
          </a:xfrm>
          <a:custGeom>
            <a:avLst/>
            <a:gdLst/>
            <a:ahLst/>
            <a:cxnLst/>
            <a:rect l="l" t="t" r="r" b="b"/>
            <a:pathLst>
              <a:path w="11232515" h="1270">
                <a:moveTo>
                  <a:pt x="0" y="0"/>
                </a:moveTo>
                <a:lnTo>
                  <a:pt x="11232362" y="723"/>
                </a:lnTo>
              </a:path>
            </a:pathLst>
          </a:custGeom>
          <a:ln w="10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44711" y="203808"/>
            <a:ext cx="4945380" cy="3442335"/>
            <a:chOff x="444711" y="203808"/>
            <a:chExt cx="4945380" cy="3442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711" y="203808"/>
              <a:ext cx="784300" cy="4262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485" y="574205"/>
              <a:ext cx="4780445" cy="307187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8342" y="6181102"/>
            <a:ext cx="484695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b="1" dirty="0">
                <a:latin typeface="Arial"/>
                <a:cs typeface="Arial"/>
              </a:rPr>
              <a:t>Direction</a:t>
            </a:r>
            <a:r>
              <a:rPr sz="1350" b="1" spc="9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départementale</a:t>
            </a:r>
            <a:r>
              <a:rPr sz="1350" b="1" spc="9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des</a:t>
            </a:r>
            <a:r>
              <a:rPr sz="1350" b="1" spc="95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territoires</a:t>
            </a:r>
            <a:r>
              <a:rPr sz="1350" b="1" spc="10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de</a:t>
            </a:r>
            <a:r>
              <a:rPr sz="1350" b="1" spc="9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la</a:t>
            </a:r>
            <a:r>
              <a:rPr sz="1350" b="1" spc="9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Haute-</a:t>
            </a:r>
            <a:r>
              <a:rPr sz="1350" b="1" spc="-10" dirty="0">
                <a:latin typeface="Arial"/>
                <a:cs typeface="Arial"/>
              </a:rPr>
              <a:t>Loire</a:t>
            </a:r>
            <a:endParaRPr sz="13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-12700" y="-12700"/>
            <a:ext cx="39370" cy="43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" b="1" spc="-25" dirty="0">
                <a:latin typeface="Arial"/>
                <a:cs typeface="Arial"/>
              </a:rPr>
              <a:t>nt</a:t>
            </a:r>
            <a:endParaRPr sz="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179" y="6714972"/>
            <a:ext cx="189865" cy="43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" b="1" dirty="0">
                <a:latin typeface="Arial"/>
                <a:cs typeface="Arial"/>
              </a:rPr>
              <a:t>XX/XX/XXXX</a:t>
            </a:r>
            <a:r>
              <a:rPr sz="100" b="1" spc="270" dirty="0">
                <a:latin typeface="Arial"/>
                <a:cs typeface="Arial"/>
              </a:rPr>
              <a:t>  </a:t>
            </a:r>
            <a:r>
              <a:rPr sz="100" b="1" spc="-50" dirty="0">
                <a:latin typeface="Arial"/>
                <a:cs typeface="Arial"/>
              </a:rPr>
              <a:t>1</a:t>
            </a:r>
            <a:endParaRPr sz="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7665" y="3977894"/>
            <a:ext cx="2580640" cy="1101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295F99"/>
                </a:solidFill>
                <a:latin typeface="Arial"/>
                <a:cs typeface="Arial"/>
              </a:rPr>
              <a:t>AG</a:t>
            </a:r>
            <a:r>
              <a:rPr sz="2600" b="1" spc="-10" dirty="0">
                <a:solidFill>
                  <a:srgbClr val="295F99"/>
                </a:solidFill>
                <a:latin typeface="Arial"/>
                <a:cs typeface="Arial"/>
              </a:rPr>
              <a:t> </a:t>
            </a:r>
            <a:r>
              <a:rPr sz="2600" b="1" spc="-45" dirty="0">
                <a:solidFill>
                  <a:srgbClr val="295F99"/>
                </a:solidFill>
                <a:latin typeface="Arial"/>
                <a:cs typeface="Arial"/>
              </a:rPr>
              <a:t>FRANSYLVA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05"/>
              </a:spcBef>
            </a:pPr>
            <a:r>
              <a:rPr sz="2200" dirty="0">
                <a:latin typeface="Arial MT"/>
                <a:cs typeface="Arial MT"/>
              </a:rPr>
              <a:t>05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juin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20" dirty="0">
                <a:latin typeface="Arial MT"/>
                <a:cs typeface="Arial MT"/>
              </a:rPr>
              <a:t>2026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19884" y="535686"/>
            <a:ext cx="3092043" cy="30103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44" y="209524"/>
            <a:ext cx="1098359" cy="44171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367060" y="141376"/>
            <a:ext cx="7613015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LES</a:t>
            </a:r>
            <a:r>
              <a:rPr spc="-105" dirty="0"/>
              <a:t> </a:t>
            </a:r>
            <a:r>
              <a:rPr spc="-135" dirty="0"/>
              <a:t>OBLIGATIONS</a:t>
            </a:r>
            <a:r>
              <a:rPr spc="-100" dirty="0"/>
              <a:t> </a:t>
            </a:r>
            <a:r>
              <a:rPr spc="-229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85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  <a:p>
            <a:pPr marL="2355215">
              <a:lnSpc>
                <a:spcPts val="1825"/>
              </a:lnSpc>
            </a:pPr>
            <a:r>
              <a:rPr sz="1600" spc="-130" dirty="0">
                <a:solidFill>
                  <a:srgbClr val="000000"/>
                </a:solidFill>
              </a:rPr>
              <a:t>Retours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d'expérience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75" dirty="0">
                <a:solidFill>
                  <a:srgbClr val="000000"/>
                </a:solidFill>
              </a:rPr>
              <a:t>du </a:t>
            </a:r>
            <a:r>
              <a:rPr sz="1600" spc="-95" dirty="0">
                <a:solidFill>
                  <a:srgbClr val="000000"/>
                </a:solidFill>
              </a:rPr>
              <a:t>département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70" dirty="0">
                <a:solidFill>
                  <a:srgbClr val="000000"/>
                </a:solidFill>
              </a:rPr>
              <a:t>du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40" dirty="0">
                <a:solidFill>
                  <a:srgbClr val="000000"/>
                </a:solidFill>
              </a:rPr>
              <a:t>Var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et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25" dirty="0">
                <a:solidFill>
                  <a:srgbClr val="000000"/>
                </a:solidFill>
              </a:rPr>
              <a:t>Gard</a:t>
            </a:r>
            <a:endParaRPr sz="160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4" name="object 4"/>
          <p:cNvSpPr txBox="1"/>
          <p:nvPr/>
        </p:nvSpPr>
        <p:spPr>
          <a:xfrm>
            <a:off x="752297" y="2369058"/>
            <a:ext cx="2662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0" dirty="0">
                <a:latin typeface="Arial MT"/>
                <a:cs typeface="Arial MT"/>
              </a:rPr>
              <a:t>Une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efficacité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80" dirty="0">
                <a:latin typeface="Arial MT"/>
                <a:cs typeface="Arial MT"/>
              </a:rPr>
              <a:t>prouvée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0" dirty="0">
                <a:latin typeface="Arial MT"/>
                <a:cs typeface="Arial MT"/>
              </a:rPr>
              <a:t>: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0297" y="3052698"/>
            <a:ext cx="107314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50" dirty="0">
                <a:latin typeface="Lucida Sans Unicode"/>
                <a:cs typeface="Lucida Sans Unicode"/>
              </a:rPr>
              <a:t>●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4300" y="3003384"/>
            <a:ext cx="10238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latin typeface="Arial MT"/>
                <a:cs typeface="Arial MT"/>
              </a:rPr>
              <a:t>quand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75" dirty="0">
                <a:latin typeface="Arial MT"/>
                <a:cs typeface="Arial MT"/>
              </a:rPr>
              <a:t>une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60" dirty="0">
                <a:latin typeface="Arial MT"/>
                <a:cs typeface="Arial MT"/>
              </a:rPr>
              <a:t>maison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60" dirty="0">
                <a:latin typeface="Arial MT"/>
                <a:cs typeface="Arial MT"/>
              </a:rPr>
              <a:t>est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45" dirty="0">
                <a:latin typeface="Arial MT"/>
                <a:cs typeface="Arial MT"/>
              </a:rPr>
              <a:t>débroussaillée,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elle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50" dirty="0">
                <a:latin typeface="Arial MT"/>
                <a:cs typeface="Arial MT"/>
              </a:rPr>
              <a:t>n’est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-185" dirty="0">
                <a:latin typeface="Arial Black"/>
                <a:cs typeface="Arial Black"/>
              </a:rPr>
              <a:t>pas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spc="-130" dirty="0">
                <a:latin typeface="Arial Black"/>
                <a:cs typeface="Arial Black"/>
              </a:rPr>
              <a:t>touchée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spc="90" dirty="0">
                <a:latin typeface="Arial MT"/>
                <a:cs typeface="Arial MT"/>
              </a:rPr>
              <a:t>par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des </a:t>
            </a:r>
            <a:r>
              <a:rPr sz="1800" spc="50" dirty="0">
                <a:latin typeface="Arial MT"/>
                <a:cs typeface="Arial MT"/>
              </a:rPr>
              <a:t>dégâts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155" dirty="0">
                <a:latin typeface="Arial Black"/>
                <a:cs typeface="Arial Black"/>
              </a:rPr>
              <a:t>dans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spc="-204" dirty="0">
                <a:latin typeface="Arial Black"/>
                <a:cs typeface="Arial Black"/>
              </a:rPr>
              <a:t>80%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spc="-175" dirty="0">
                <a:latin typeface="Arial Black"/>
                <a:cs typeface="Arial Black"/>
              </a:rPr>
              <a:t>des</a:t>
            </a:r>
            <a:r>
              <a:rPr sz="1800" spc="-90" dirty="0">
                <a:latin typeface="Arial Black"/>
                <a:cs typeface="Arial Black"/>
              </a:rPr>
              <a:t> </a:t>
            </a:r>
            <a:r>
              <a:rPr sz="1800" spc="-45" dirty="0">
                <a:latin typeface="Arial Black"/>
                <a:cs typeface="Arial Black"/>
              </a:rPr>
              <a:t>cas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0297" y="3687025"/>
            <a:ext cx="107314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50" dirty="0">
                <a:latin typeface="Lucida Sans Unicode"/>
                <a:cs typeface="Lucida Sans Unicode"/>
              </a:rPr>
              <a:t>●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4300" y="3637698"/>
            <a:ext cx="9187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95" dirty="0">
                <a:latin typeface="Arial Black"/>
                <a:cs typeface="Arial Black"/>
              </a:rPr>
              <a:t>90%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175" dirty="0">
                <a:latin typeface="Arial Black"/>
                <a:cs typeface="Arial Black"/>
              </a:rPr>
              <a:t>des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175" dirty="0">
                <a:latin typeface="Arial Black"/>
                <a:cs typeface="Arial Black"/>
              </a:rPr>
              <a:t>maisons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160" dirty="0">
                <a:latin typeface="Arial Black"/>
                <a:cs typeface="Arial Black"/>
              </a:rPr>
              <a:t>impactées</a:t>
            </a:r>
            <a:r>
              <a:rPr sz="1800" spc="-90" dirty="0">
                <a:latin typeface="Arial Black"/>
                <a:cs typeface="Arial Black"/>
              </a:rPr>
              <a:t> </a:t>
            </a:r>
            <a:r>
              <a:rPr sz="1800" spc="90" dirty="0">
                <a:latin typeface="Arial MT"/>
                <a:cs typeface="Arial MT"/>
              </a:rPr>
              <a:t>par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 </a:t>
            </a:r>
            <a:r>
              <a:rPr sz="1800" spc="60" dirty="0">
                <a:latin typeface="Arial MT"/>
                <a:cs typeface="Arial MT"/>
              </a:rPr>
              <a:t>incendies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90" dirty="0">
                <a:latin typeface="Arial MT"/>
                <a:cs typeface="Arial MT"/>
              </a:rPr>
              <a:t>n’étaient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185" dirty="0">
                <a:latin typeface="Arial Black"/>
                <a:cs typeface="Arial Black"/>
              </a:rPr>
              <a:t>pas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spc="-125" dirty="0">
                <a:latin typeface="Arial Black"/>
                <a:cs typeface="Arial Black"/>
              </a:rPr>
              <a:t>(ou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130" dirty="0">
                <a:latin typeface="Arial Black"/>
                <a:cs typeface="Arial Black"/>
              </a:rPr>
              <a:t>mal)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spc="-114" dirty="0">
                <a:latin typeface="Arial Black"/>
                <a:cs typeface="Arial Black"/>
              </a:rPr>
              <a:t>débroussaillées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1094" y="3208578"/>
            <a:ext cx="133032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85" dirty="0">
                <a:latin typeface="Arial MT"/>
                <a:cs typeface="Arial MT"/>
              </a:rPr>
              <a:t>Etat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spc="105" dirty="0">
                <a:latin typeface="Arial MT"/>
                <a:cs typeface="Arial MT"/>
              </a:rPr>
              <a:t>initial</a:t>
            </a:r>
            <a:endParaRPr sz="21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9999" y="863638"/>
            <a:ext cx="7199998" cy="5400001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LES</a:t>
            </a:r>
            <a:r>
              <a:rPr spc="-105" dirty="0"/>
              <a:t> </a:t>
            </a:r>
            <a:r>
              <a:rPr spc="-135" dirty="0"/>
              <a:t>OBLIGATIONS</a:t>
            </a:r>
            <a:r>
              <a:rPr spc="-100" dirty="0"/>
              <a:t> </a:t>
            </a:r>
            <a:r>
              <a:rPr spc="-229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85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  <a:p>
            <a:pPr marR="5080" algn="r">
              <a:lnSpc>
                <a:spcPts val="1825"/>
              </a:lnSpc>
            </a:pPr>
            <a:r>
              <a:rPr sz="1600" spc="-120" dirty="0">
                <a:solidFill>
                  <a:srgbClr val="000000"/>
                </a:solidFill>
              </a:rPr>
              <a:t>Principe</a:t>
            </a:r>
            <a:r>
              <a:rPr sz="1600" spc="-65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général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4299" y="2844977"/>
            <a:ext cx="2613660" cy="2482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2100" spc="80" dirty="0">
                <a:latin typeface="Arial MT"/>
                <a:cs typeface="Arial MT"/>
              </a:rPr>
              <a:t>Débroussaillement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9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voies</a:t>
            </a:r>
            <a:r>
              <a:rPr sz="2100" spc="100" dirty="0">
                <a:latin typeface="Arial MT"/>
                <a:cs typeface="Arial MT"/>
              </a:rPr>
              <a:t> </a:t>
            </a:r>
            <a:r>
              <a:rPr sz="2100" spc="90" dirty="0">
                <a:latin typeface="Arial MT"/>
                <a:cs typeface="Arial MT"/>
              </a:rPr>
              <a:t>ouvertes</a:t>
            </a:r>
            <a:r>
              <a:rPr sz="2100" spc="100" dirty="0">
                <a:latin typeface="Arial MT"/>
                <a:cs typeface="Arial MT"/>
              </a:rPr>
              <a:t> </a:t>
            </a:r>
            <a:r>
              <a:rPr sz="2100" spc="-50" dirty="0">
                <a:latin typeface="Arial MT"/>
                <a:cs typeface="Arial MT"/>
              </a:rPr>
              <a:t>à </a:t>
            </a:r>
            <a:r>
              <a:rPr sz="2100" dirty="0">
                <a:latin typeface="Arial MT"/>
                <a:cs typeface="Arial MT"/>
              </a:rPr>
              <a:t>la</a:t>
            </a:r>
            <a:r>
              <a:rPr sz="2100" spc="75" dirty="0">
                <a:latin typeface="Arial MT"/>
                <a:cs typeface="Arial MT"/>
              </a:rPr>
              <a:t> </a:t>
            </a:r>
            <a:r>
              <a:rPr sz="2100" spc="105" dirty="0">
                <a:latin typeface="Arial MT"/>
                <a:cs typeface="Arial MT"/>
              </a:rPr>
              <a:t>circulation </a:t>
            </a:r>
            <a:r>
              <a:rPr sz="2100" spc="125" dirty="0">
                <a:latin typeface="Arial MT"/>
                <a:cs typeface="Arial MT"/>
              </a:rPr>
              <a:t>publique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805"/>
              </a:spcBef>
            </a:pPr>
            <a:endParaRPr sz="2100">
              <a:latin typeface="Arial MT"/>
              <a:cs typeface="Arial MT"/>
            </a:endParaRPr>
          </a:p>
          <a:p>
            <a:pPr marL="302260" marR="294640" indent="1270" algn="ctr">
              <a:lnSpc>
                <a:spcPct val="100000"/>
              </a:lnSpc>
            </a:pPr>
            <a:r>
              <a:rPr sz="2100" spc="-60" dirty="0">
                <a:latin typeface="Arial MT"/>
                <a:cs typeface="Arial MT"/>
              </a:rPr>
              <a:t>-</a:t>
            </a:r>
            <a:r>
              <a:rPr sz="2100" dirty="0">
                <a:latin typeface="Arial MT"/>
                <a:cs typeface="Arial MT"/>
              </a:rPr>
              <a:t>&gt;</a:t>
            </a:r>
            <a:r>
              <a:rPr sz="2100" spc="10" dirty="0">
                <a:latin typeface="Arial MT"/>
                <a:cs typeface="Arial MT"/>
              </a:rPr>
              <a:t> </a:t>
            </a:r>
            <a:r>
              <a:rPr sz="2100" spc="50" dirty="0">
                <a:latin typeface="Arial MT"/>
                <a:cs typeface="Arial MT"/>
              </a:rPr>
              <a:t>gestionnaires </a:t>
            </a:r>
            <a:r>
              <a:rPr sz="2100" spc="105" dirty="0">
                <a:latin typeface="Arial MT"/>
                <a:cs typeface="Arial MT"/>
              </a:rPr>
              <a:t>d’infrastructure</a:t>
            </a:r>
            <a:endParaRPr sz="21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77517" y="863638"/>
            <a:ext cx="9582785" cy="5400040"/>
            <a:chOff x="1577517" y="863638"/>
            <a:chExt cx="9582785" cy="54000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9999" y="863638"/>
              <a:ext cx="7199998" cy="540000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77517" y="1337043"/>
              <a:ext cx="2951480" cy="580390"/>
            </a:xfrm>
            <a:custGeom>
              <a:avLst/>
              <a:gdLst/>
              <a:ahLst/>
              <a:cxnLst/>
              <a:rect l="l" t="t" r="r" b="b"/>
              <a:pathLst>
                <a:path w="2951479" h="580389">
                  <a:moveTo>
                    <a:pt x="0" y="0"/>
                  </a:moveTo>
                  <a:lnTo>
                    <a:pt x="2951276" y="0"/>
                  </a:lnTo>
                  <a:lnTo>
                    <a:pt x="2951276" y="580313"/>
                  </a:lnTo>
                  <a:lnTo>
                    <a:pt x="0" y="580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099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LES</a:t>
            </a:r>
            <a:r>
              <a:rPr spc="-105" dirty="0"/>
              <a:t> </a:t>
            </a:r>
            <a:r>
              <a:rPr spc="-135" dirty="0"/>
              <a:t>OBLIGATIONS</a:t>
            </a:r>
            <a:r>
              <a:rPr spc="-100" dirty="0"/>
              <a:t> </a:t>
            </a:r>
            <a:r>
              <a:rPr spc="-229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85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  <a:p>
            <a:pPr marL="1558290" marR="5080" algn="r">
              <a:lnSpc>
                <a:spcPts val="1825"/>
              </a:lnSpc>
            </a:pPr>
            <a:r>
              <a:rPr sz="1600" spc="-120" dirty="0">
                <a:solidFill>
                  <a:srgbClr val="000000"/>
                </a:solidFill>
              </a:rPr>
              <a:t>Principe</a:t>
            </a:r>
            <a:r>
              <a:rPr sz="1600" spc="-65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général</a:t>
            </a:r>
            <a:endParaRPr sz="1600"/>
          </a:p>
        </p:txBody>
      </p:sp>
      <p:sp>
        <p:nvSpPr>
          <p:cNvPr id="8" name="object 8"/>
          <p:cNvSpPr txBox="1"/>
          <p:nvPr/>
        </p:nvSpPr>
        <p:spPr>
          <a:xfrm>
            <a:off x="1674253" y="1371142"/>
            <a:ext cx="27584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95985" marR="5080" indent="-883919">
              <a:lnSpc>
                <a:spcPct val="100000"/>
              </a:lnSpc>
              <a:spcBef>
                <a:spcPts val="95"/>
              </a:spcBef>
            </a:pPr>
            <a:r>
              <a:rPr sz="1600" spc="60" dirty="0">
                <a:solidFill>
                  <a:srgbClr val="FFFFFF"/>
                </a:solidFill>
                <a:latin typeface="Arial MT"/>
                <a:cs typeface="Arial MT"/>
              </a:rPr>
              <a:t>Distance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Arial MT"/>
                <a:cs typeface="Arial MT"/>
              </a:rPr>
              <a:t>d'application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Arial MT"/>
                <a:cs typeface="Arial MT"/>
              </a:rPr>
              <a:t>fixée </a:t>
            </a:r>
            <a:r>
              <a:rPr sz="1600" spc="80" dirty="0">
                <a:solidFill>
                  <a:srgbClr val="FFFFFF"/>
                </a:solidFill>
                <a:latin typeface="Arial MT"/>
                <a:cs typeface="Arial MT"/>
              </a:rPr>
              <a:t>par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 MT"/>
                <a:cs typeface="Arial MT"/>
              </a:rPr>
              <a:t>arrêté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867842" y="1873434"/>
            <a:ext cx="1219835" cy="2833370"/>
            <a:chOff x="3867842" y="1873434"/>
            <a:chExt cx="1219835" cy="2833370"/>
          </a:xfrm>
        </p:grpSpPr>
        <p:sp>
          <p:nvSpPr>
            <p:cNvPr id="10" name="object 10"/>
            <p:cNvSpPr/>
            <p:nvPr/>
          </p:nvSpPr>
          <p:spPr>
            <a:xfrm>
              <a:off x="3899522" y="1905114"/>
              <a:ext cx="861060" cy="2416175"/>
            </a:xfrm>
            <a:custGeom>
              <a:avLst/>
              <a:gdLst/>
              <a:ahLst/>
              <a:cxnLst/>
              <a:rect l="l" t="t" r="r" b="b"/>
              <a:pathLst>
                <a:path w="861060" h="2416175">
                  <a:moveTo>
                    <a:pt x="0" y="0"/>
                  </a:moveTo>
                  <a:lnTo>
                    <a:pt x="860755" y="2415603"/>
                  </a:lnTo>
                </a:path>
              </a:pathLst>
            </a:custGeom>
            <a:ln w="63358">
              <a:solidFill>
                <a:srgbClr val="00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6678" y="4285805"/>
              <a:ext cx="420484" cy="42083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5533" y="2844977"/>
            <a:ext cx="2572385" cy="2482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 marR="72390" algn="ctr">
              <a:lnSpc>
                <a:spcPct val="100000"/>
              </a:lnSpc>
              <a:spcBef>
                <a:spcPts val="100"/>
              </a:spcBef>
            </a:pPr>
            <a:r>
              <a:rPr sz="2100" spc="80" dirty="0">
                <a:latin typeface="Arial MT"/>
                <a:cs typeface="Arial MT"/>
              </a:rPr>
              <a:t>Débroussaillement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1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voies</a:t>
            </a:r>
            <a:r>
              <a:rPr sz="2100" spc="155" dirty="0">
                <a:latin typeface="Arial MT"/>
                <a:cs typeface="Arial MT"/>
              </a:rPr>
              <a:t> </a:t>
            </a:r>
            <a:r>
              <a:rPr sz="2100" spc="35" dirty="0">
                <a:latin typeface="Arial MT"/>
                <a:cs typeface="Arial MT"/>
              </a:rPr>
              <a:t>d’accès </a:t>
            </a:r>
            <a:r>
              <a:rPr sz="2100" spc="60" dirty="0">
                <a:latin typeface="Arial MT"/>
                <a:cs typeface="Arial MT"/>
              </a:rPr>
              <a:t>privées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25" dirty="0">
                <a:latin typeface="Arial MT"/>
                <a:cs typeface="Arial MT"/>
              </a:rPr>
              <a:t>aux </a:t>
            </a:r>
            <a:r>
              <a:rPr sz="2100" spc="105" dirty="0">
                <a:latin typeface="Arial MT"/>
                <a:cs typeface="Arial MT"/>
              </a:rPr>
              <a:t>habitations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805"/>
              </a:spcBef>
            </a:pPr>
            <a:endParaRPr sz="2100">
              <a:latin typeface="Arial MT"/>
              <a:cs typeface="Arial MT"/>
            </a:endParaRPr>
          </a:p>
          <a:p>
            <a:pPr marL="12065" marR="5080" algn="ctr">
              <a:lnSpc>
                <a:spcPct val="100000"/>
              </a:lnSpc>
            </a:pPr>
            <a:r>
              <a:rPr sz="2100" spc="-60" dirty="0">
                <a:latin typeface="Arial MT"/>
                <a:cs typeface="Arial MT"/>
              </a:rPr>
              <a:t>-</a:t>
            </a:r>
            <a:r>
              <a:rPr sz="2100" dirty="0">
                <a:latin typeface="Arial MT"/>
                <a:cs typeface="Arial MT"/>
              </a:rPr>
              <a:t>&gt;</a:t>
            </a:r>
            <a:r>
              <a:rPr sz="2100" spc="10" dirty="0">
                <a:latin typeface="Arial MT"/>
                <a:cs typeface="Arial MT"/>
              </a:rPr>
              <a:t> </a:t>
            </a:r>
            <a:r>
              <a:rPr sz="2100" spc="114" dirty="0">
                <a:latin typeface="Arial MT"/>
                <a:cs typeface="Arial MT"/>
              </a:rPr>
              <a:t>propriétaire</a:t>
            </a:r>
            <a:r>
              <a:rPr sz="2100" spc="10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spc="15" dirty="0">
                <a:latin typeface="Arial MT"/>
                <a:cs typeface="Arial MT"/>
              </a:rPr>
              <a:t> </a:t>
            </a:r>
            <a:r>
              <a:rPr sz="2100" spc="-25" dirty="0">
                <a:latin typeface="Arial MT"/>
                <a:cs typeface="Arial MT"/>
              </a:rPr>
              <a:t>la </a:t>
            </a:r>
            <a:r>
              <a:rPr sz="2100" spc="65" dirty="0">
                <a:latin typeface="Arial MT"/>
                <a:cs typeface="Arial MT"/>
              </a:rPr>
              <a:t>voie</a:t>
            </a:r>
            <a:endParaRPr sz="21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73893" y="863638"/>
            <a:ext cx="7286625" cy="5400040"/>
            <a:chOff x="3873893" y="863638"/>
            <a:chExt cx="7286625" cy="54000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9999" y="863638"/>
              <a:ext cx="7199998" cy="540000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905643" y="1885314"/>
              <a:ext cx="2530475" cy="2703830"/>
            </a:xfrm>
            <a:custGeom>
              <a:avLst/>
              <a:gdLst/>
              <a:ahLst/>
              <a:cxnLst/>
              <a:rect l="l" t="t" r="r" b="b"/>
              <a:pathLst>
                <a:path w="2530475" h="2703829">
                  <a:moveTo>
                    <a:pt x="0" y="0"/>
                  </a:moveTo>
                  <a:lnTo>
                    <a:pt x="2530436" y="2703601"/>
                  </a:lnTo>
                </a:path>
              </a:pathLst>
            </a:custGeom>
            <a:ln w="63358">
              <a:solidFill>
                <a:srgbClr val="00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7394" y="4534915"/>
              <a:ext cx="200164" cy="205206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099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LES</a:t>
            </a:r>
            <a:r>
              <a:rPr spc="-105" dirty="0"/>
              <a:t> </a:t>
            </a:r>
            <a:r>
              <a:rPr spc="-135" dirty="0"/>
              <a:t>OBLIGATIONS</a:t>
            </a:r>
            <a:r>
              <a:rPr spc="-100" dirty="0"/>
              <a:t> </a:t>
            </a:r>
            <a:r>
              <a:rPr spc="-229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85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  <a:p>
            <a:pPr marL="1558290" marR="5080" algn="r">
              <a:lnSpc>
                <a:spcPts val="1825"/>
              </a:lnSpc>
            </a:pPr>
            <a:r>
              <a:rPr sz="1600" spc="-120" dirty="0">
                <a:solidFill>
                  <a:srgbClr val="000000"/>
                </a:solidFill>
              </a:rPr>
              <a:t>Principe</a:t>
            </a:r>
            <a:r>
              <a:rPr sz="1600" spc="-65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général</a:t>
            </a:r>
            <a:endParaRPr sz="1600"/>
          </a:p>
        </p:txBody>
      </p:sp>
      <p:sp>
        <p:nvSpPr>
          <p:cNvPr id="9" name="object 9"/>
          <p:cNvSpPr txBox="1"/>
          <p:nvPr/>
        </p:nvSpPr>
        <p:spPr>
          <a:xfrm>
            <a:off x="1577517" y="1337398"/>
            <a:ext cx="2951480" cy="580390"/>
          </a:xfrm>
          <a:prstGeom prst="rect">
            <a:avLst/>
          </a:prstGeom>
          <a:solidFill>
            <a:srgbClr val="003300"/>
          </a:solidFill>
        </p:spPr>
        <p:txBody>
          <a:bodyPr vert="horz" wrap="square" lIns="0" tIns="46355" rIns="0" bIns="0" rtlCol="0">
            <a:spAutoFit/>
          </a:bodyPr>
          <a:lstStyle/>
          <a:p>
            <a:pPr marL="993140" marR="100965" indent="-883919">
              <a:lnSpc>
                <a:spcPct val="100000"/>
              </a:lnSpc>
              <a:spcBef>
                <a:spcPts val="365"/>
              </a:spcBef>
            </a:pPr>
            <a:r>
              <a:rPr sz="1600" spc="60" dirty="0">
                <a:solidFill>
                  <a:srgbClr val="FFFFFF"/>
                </a:solidFill>
                <a:latin typeface="Arial MT"/>
                <a:cs typeface="Arial MT"/>
              </a:rPr>
              <a:t>Distance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Arial MT"/>
                <a:cs typeface="Arial MT"/>
              </a:rPr>
              <a:t>d'application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Arial MT"/>
                <a:cs typeface="Arial MT"/>
              </a:rPr>
              <a:t>fixée </a:t>
            </a:r>
            <a:r>
              <a:rPr sz="1600" spc="80" dirty="0">
                <a:solidFill>
                  <a:srgbClr val="FFFFFF"/>
                </a:solidFill>
                <a:latin typeface="Arial MT"/>
                <a:cs typeface="Arial MT"/>
              </a:rPr>
              <a:t>par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 MT"/>
                <a:cs typeface="Arial MT"/>
              </a:rPr>
              <a:t>arrêté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45961" y="4683963"/>
            <a:ext cx="199796" cy="269633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53224" y="2844977"/>
            <a:ext cx="2437130" cy="216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100" spc="80" dirty="0">
                <a:latin typeface="Arial MT"/>
                <a:cs typeface="Arial MT"/>
              </a:rPr>
              <a:t>Débroussaillement </a:t>
            </a:r>
            <a:r>
              <a:rPr sz="2100" spc="125" dirty="0">
                <a:latin typeface="Arial MT"/>
                <a:cs typeface="Arial MT"/>
              </a:rPr>
              <a:t>autour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spc="-25" dirty="0">
                <a:latin typeface="Arial MT"/>
                <a:cs typeface="Arial MT"/>
              </a:rPr>
              <a:t>des </a:t>
            </a:r>
            <a:r>
              <a:rPr sz="2100" spc="105" dirty="0">
                <a:latin typeface="Arial MT"/>
                <a:cs typeface="Arial MT"/>
              </a:rPr>
              <a:t>habitations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805"/>
              </a:spcBef>
            </a:pPr>
            <a:endParaRPr sz="2100">
              <a:latin typeface="Arial MT"/>
              <a:cs typeface="Arial MT"/>
            </a:endParaRPr>
          </a:p>
          <a:p>
            <a:pPr marL="88265" marR="80010" algn="ctr">
              <a:lnSpc>
                <a:spcPct val="100000"/>
              </a:lnSpc>
            </a:pPr>
            <a:r>
              <a:rPr sz="2100" spc="-60" dirty="0">
                <a:latin typeface="Arial MT"/>
                <a:cs typeface="Arial MT"/>
              </a:rPr>
              <a:t>-</a:t>
            </a:r>
            <a:r>
              <a:rPr sz="2100" dirty="0">
                <a:latin typeface="Arial MT"/>
                <a:cs typeface="Arial MT"/>
              </a:rPr>
              <a:t>&gt;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spc="114" dirty="0">
                <a:latin typeface="Arial MT"/>
                <a:cs typeface="Arial MT"/>
              </a:rPr>
              <a:t>propriétaire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du </a:t>
            </a:r>
            <a:r>
              <a:rPr sz="2100" spc="130" dirty="0">
                <a:latin typeface="Arial MT"/>
                <a:cs typeface="Arial MT"/>
              </a:rPr>
              <a:t>bâti</a:t>
            </a:r>
            <a:endParaRPr sz="21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59999" y="863638"/>
            <a:ext cx="7200265" cy="5400040"/>
            <a:chOff x="3959999" y="863638"/>
            <a:chExt cx="7200265" cy="54000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9999" y="863638"/>
              <a:ext cx="7199998" cy="540000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99440" y="1941842"/>
              <a:ext cx="1279525" cy="337820"/>
            </a:xfrm>
            <a:custGeom>
              <a:avLst/>
              <a:gdLst/>
              <a:ahLst/>
              <a:cxnLst/>
              <a:rect l="l" t="t" r="r" b="b"/>
              <a:pathLst>
                <a:path w="1279525" h="337819">
                  <a:moveTo>
                    <a:pt x="0" y="0"/>
                  </a:moveTo>
                  <a:lnTo>
                    <a:pt x="1279080" y="0"/>
                  </a:lnTo>
                  <a:lnTo>
                    <a:pt x="1279080" y="337312"/>
                  </a:lnTo>
                  <a:lnTo>
                    <a:pt x="0" y="337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099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LES</a:t>
            </a:r>
            <a:r>
              <a:rPr spc="-105" dirty="0"/>
              <a:t> </a:t>
            </a:r>
            <a:r>
              <a:rPr spc="-135" dirty="0"/>
              <a:t>OBLIGATIONS</a:t>
            </a:r>
            <a:r>
              <a:rPr spc="-100" dirty="0"/>
              <a:t> </a:t>
            </a:r>
            <a:r>
              <a:rPr spc="-229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85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  <a:p>
            <a:pPr marL="1558290" marR="5080" algn="r">
              <a:lnSpc>
                <a:spcPts val="1825"/>
              </a:lnSpc>
            </a:pPr>
            <a:r>
              <a:rPr sz="1600" spc="-120" dirty="0">
                <a:solidFill>
                  <a:srgbClr val="000000"/>
                </a:solidFill>
              </a:rPr>
              <a:t>Principe</a:t>
            </a:r>
            <a:r>
              <a:rPr sz="1600" spc="-65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général</a:t>
            </a:r>
            <a:endParaRPr sz="1600"/>
          </a:p>
        </p:txBody>
      </p:sp>
      <p:sp>
        <p:nvSpPr>
          <p:cNvPr id="8" name="object 8"/>
          <p:cNvSpPr txBox="1"/>
          <p:nvPr/>
        </p:nvSpPr>
        <p:spPr>
          <a:xfrm>
            <a:off x="6642620" y="1975942"/>
            <a:ext cx="993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65" dirty="0">
                <a:solidFill>
                  <a:srgbClr val="FFFFFF"/>
                </a:solidFill>
                <a:latin typeface="Arial MT"/>
                <a:cs typeface="Arial MT"/>
              </a:rPr>
              <a:t>50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Arial MT"/>
                <a:cs typeface="Arial MT"/>
              </a:rPr>
              <a:t>mini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873964" y="1411922"/>
            <a:ext cx="4520565" cy="1814830"/>
            <a:chOff x="3873964" y="1411922"/>
            <a:chExt cx="4520565" cy="1814830"/>
          </a:xfrm>
        </p:grpSpPr>
        <p:sp>
          <p:nvSpPr>
            <p:cNvPr id="10" name="object 10"/>
            <p:cNvSpPr/>
            <p:nvPr/>
          </p:nvSpPr>
          <p:spPr>
            <a:xfrm>
              <a:off x="7669441" y="1509483"/>
              <a:ext cx="629920" cy="1600200"/>
            </a:xfrm>
            <a:custGeom>
              <a:avLst/>
              <a:gdLst/>
              <a:ahLst/>
              <a:cxnLst/>
              <a:rect l="l" t="t" r="r" b="b"/>
              <a:pathLst>
                <a:path w="629920" h="1600200">
                  <a:moveTo>
                    <a:pt x="0" y="0"/>
                  </a:moveTo>
                  <a:lnTo>
                    <a:pt x="629640" y="1599831"/>
                  </a:lnTo>
                </a:path>
              </a:pathLst>
            </a:custGeom>
            <a:ln w="63358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89875" y="1411922"/>
              <a:ext cx="804545" cy="1814830"/>
            </a:xfrm>
            <a:custGeom>
              <a:avLst/>
              <a:gdLst/>
              <a:ahLst/>
              <a:cxnLst/>
              <a:rect l="l" t="t" r="r" b="b"/>
              <a:pathLst>
                <a:path w="804545" h="1814830">
                  <a:moveTo>
                    <a:pt x="167767" y="75958"/>
                  </a:moveTo>
                  <a:lnTo>
                    <a:pt x="41046" y="0"/>
                  </a:lnTo>
                  <a:lnTo>
                    <a:pt x="0" y="141833"/>
                  </a:lnTo>
                  <a:lnTo>
                    <a:pt x="167767" y="75958"/>
                  </a:lnTo>
                  <a:close/>
                </a:path>
                <a:path w="804545" h="1814830">
                  <a:moveTo>
                    <a:pt x="804240" y="1644472"/>
                  </a:moveTo>
                  <a:lnTo>
                    <a:pt x="603364" y="1723682"/>
                  </a:lnTo>
                  <a:lnTo>
                    <a:pt x="755281" y="1814753"/>
                  </a:lnTo>
                  <a:lnTo>
                    <a:pt x="804240" y="1644472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05643" y="1885683"/>
              <a:ext cx="2775585" cy="1128395"/>
            </a:xfrm>
            <a:custGeom>
              <a:avLst/>
              <a:gdLst/>
              <a:ahLst/>
              <a:cxnLst/>
              <a:rect l="l" t="t" r="r" b="b"/>
              <a:pathLst>
                <a:path w="2775584" h="1128395">
                  <a:moveTo>
                    <a:pt x="0" y="0"/>
                  </a:moveTo>
                  <a:lnTo>
                    <a:pt x="2775242" y="1128242"/>
                  </a:lnTo>
                </a:path>
              </a:pathLst>
            </a:custGeom>
            <a:ln w="63358">
              <a:solidFill>
                <a:srgbClr val="00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43446" y="2923565"/>
              <a:ext cx="229311" cy="20554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577517" y="1337754"/>
            <a:ext cx="2951480" cy="580390"/>
          </a:xfrm>
          <a:prstGeom prst="rect">
            <a:avLst/>
          </a:prstGeom>
          <a:solidFill>
            <a:srgbClr val="003300"/>
          </a:solidFill>
        </p:spPr>
        <p:txBody>
          <a:bodyPr vert="horz" wrap="square" lIns="0" tIns="46355" rIns="0" bIns="0" rtlCol="0">
            <a:spAutoFit/>
          </a:bodyPr>
          <a:lstStyle/>
          <a:p>
            <a:pPr marL="728980" marR="306070" indent="-415290">
              <a:lnSpc>
                <a:spcPct val="100000"/>
              </a:lnSpc>
              <a:spcBef>
                <a:spcPts val="365"/>
              </a:spcBef>
            </a:pPr>
            <a:r>
              <a:rPr sz="1600" spc="65" dirty="0">
                <a:solidFill>
                  <a:srgbClr val="FFFFFF"/>
                </a:solidFill>
                <a:latin typeface="Arial MT"/>
                <a:cs typeface="Arial MT"/>
              </a:rPr>
              <a:t>Modalités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Arial MT"/>
                <a:cs typeface="Arial MT"/>
              </a:rPr>
              <a:t>réalisation </a:t>
            </a:r>
            <a:r>
              <a:rPr sz="1600" spc="60" dirty="0">
                <a:solidFill>
                  <a:srgbClr val="FFFFFF"/>
                </a:solidFill>
                <a:latin typeface="Arial MT"/>
                <a:cs typeface="Arial MT"/>
              </a:rPr>
              <a:t>fixée</a:t>
            </a:r>
            <a:r>
              <a:rPr sz="16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Arial MT"/>
                <a:cs typeface="Arial MT"/>
              </a:rPr>
              <a:t>par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Arial MT"/>
                <a:cs typeface="Arial MT"/>
              </a:rPr>
              <a:t>arrêté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44" y="209524"/>
            <a:ext cx="1098359" cy="44171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099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LES</a:t>
            </a:r>
            <a:r>
              <a:rPr spc="-105" dirty="0"/>
              <a:t> </a:t>
            </a:r>
            <a:r>
              <a:rPr spc="-135" dirty="0"/>
              <a:t>OBLIGATIONS</a:t>
            </a:r>
            <a:r>
              <a:rPr spc="-100" dirty="0"/>
              <a:t> </a:t>
            </a:r>
            <a:r>
              <a:rPr spc="-229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85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  <a:p>
            <a:pPr marL="3310254">
              <a:lnSpc>
                <a:spcPts val="1825"/>
              </a:lnSpc>
            </a:pPr>
            <a:r>
              <a:rPr sz="1600" spc="-114" dirty="0">
                <a:solidFill>
                  <a:srgbClr val="000000"/>
                </a:solidFill>
              </a:rPr>
              <a:t>Constructions,</a:t>
            </a:r>
            <a:r>
              <a:rPr sz="1600" spc="-60" dirty="0">
                <a:solidFill>
                  <a:srgbClr val="000000"/>
                </a:solidFill>
              </a:rPr>
              <a:t> </a:t>
            </a:r>
            <a:r>
              <a:rPr sz="1600" spc="-130" dirty="0">
                <a:solidFill>
                  <a:srgbClr val="000000"/>
                </a:solidFill>
              </a:rPr>
              <a:t>chantiers</a:t>
            </a:r>
            <a:r>
              <a:rPr sz="1600" spc="-55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ou</a:t>
            </a:r>
            <a:r>
              <a:rPr sz="1600" spc="-55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installations</a:t>
            </a:r>
            <a:r>
              <a:rPr sz="1600" spc="-55" dirty="0">
                <a:solidFill>
                  <a:srgbClr val="000000"/>
                </a:solidFill>
              </a:rPr>
              <a:t> </a:t>
            </a:r>
            <a:r>
              <a:rPr sz="1600" spc="-140" dirty="0">
                <a:solidFill>
                  <a:srgbClr val="000000"/>
                </a:solidFill>
              </a:rPr>
              <a:t>générateurs</a:t>
            </a:r>
            <a:r>
              <a:rPr sz="1600" spc="-60" dirty="0">
                <a:solidFill>
                  <a:srgbClr val="000000"/>
                </a:solidFill>
              </a:rPr>
              <a:t> </a:t>
            </a:r>
            <a:r>
              <a:rPr sz="1600" spc="-10" dirty="0">
                <a:solidFill>
                  <a:srgbClr val="000000"/>
                </a:solidFill>
              </a:rPr>
              <a:t>d’OLD</a:t>
            </a:r>
            <a:endParaRPr sz="1600"/>
          </a:p>
        </p:txBody>
      </p:sp>
      <p:pic>
        <p:nvPicPr>
          <p:cNvPr id="4" name="object 4" descr="Une image contenant plein air, construction, arbre, Équipement de construction  Le contenu généré par l’IA peut être incorrect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8397" y="4019753"/>
            <a:ext cx="2360879" cy="1573923"/>
          </a:xfrm>
          <a:prstGeom prst="rect">
            <a:avLst/>
          </a:prstGeom>
        </p:spPr>
      </p:pic>
      <p:pic>
        <p:nvPicPr>
          <p:cNvPr id="5" name="object 5" descr="Une image contenant plein air, ciel, bâtiment, Lopin de terre  Description générée automatiquement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875" y="1315440"/>
            <a:ext cx="2340724" cy="17550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22058" y="3143059"/>
            <a:ext cx="347535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>
                <a:latin typeface="Arial MT"/>
                <a:cs typeface="Arial MT"/>
              </a:rPr>
              <a:t>Constructions</a:t>
            </a:r>
            <a:r>
              <a:rPr sz="1400" spc="80" dirty="0">
                <a:latin typeface="Arial MT"/>
                <a:cs typeface="Arial MT"/>
              </a:rPr>
              <a:t> </a:t>
            </a:r>
            <a:r>
              <a:rPr sz="1400" spc="110" dirty="0">
                <a:latin typeface="Arial MT"/>
                <a:cs typeface="Arial MT"/>
              </a:rPr>
              <a:t>et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voies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privées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spc="60" dirty="0">
                <a:latin typeface="Arial MT"/>
                <a:cs typeface="Arial MT"/>
              </a:rPr>
              <a:t>y</a:t>
            </a:r>
            <a:r>
              <a:rPr sz="1400" spc="80" dirty="0">
                <a:latin typeface="Arial MT"/>
                <a:cs typeface="Arial MT"/>
              </a:rPr>
              <a:t> menant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6102" y="5683879"/>
            <a:ext cx="3203575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8290">
              <a:lnSpc>
                <a:spcPct val="115700"/>
              </a:lnSpc>
              <a:spcBef>
                <a:spcPts val="100"/>
              </a:spcBef>
            </a:pPr>
            <a:r>
              <a:rPr sz="1400" spc="55" dirty="0">
                <a:latin typeface="Arial MT"/>
                <a:cs typeface="Arial MT"/>
              </a:rPr>
              <a:t>Chantiers</a:t>
            </a:r>
            <a:r>
              <a:rPr sz="1400" spc="35" dirty="0">
                <a:latin typeface="Arial MT"/>
                <a:cs typeface="Arial MT"/>
              </a:rPr>
              <a:t> </a:t>
            </a:r>
            <a:r>
              <a:rPr sz="1400" spc="135" dirty="0">
                <a:latin typeface="Arial MT"/>
                <a:cs typeface="Arial MT"/>
              </a:rPr>
              <a:t>dont</a:t>
            </a:r>
            <a:r>
              <a:rPr sz="1400" spc="35" dirty="0">
                <a:latin typeface="Arial MT"/>
                <a:cs typeface="Arial MT"/>
              </a:rPr>
              <a:t> </a:t>
            </a:r>
            <a:r>
              <a:rPr sz="1400" spc="85" dirty="0">
                <a:latin typeface="Arial MT"/>
                <a:cs typeface="Arial MT"/>
              </a:rPr>
              <a:t>l’objectif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est</a:t>
            </a:r>
            <a:r>
              <a:rPr sz="1400" spc="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 </a:t>
            </a:r>
            <a:r>
              <a:rPr sz="1400" spc="90" dirty="0">
                <a:latin typeface="Arial MT"/>
                <a:cs typeface="Arial MT"/>
              </a:rPr>
              <a:t>construction</a:t>
            </a:r>
            <a:r>
              <a:rPr sz="1400" spc="35" dirty="0">
                <a:latin typeface="Arial MT"/>
                <a:cs typeface="Arial MT"/>
              </a:rPr>
              <a:t> </a:t>
            </a:r>
            <a:r>
              <a:rPr sz="1400" spc="80" dirty="0">
                <a:latin typeface="Arial MT"/>
                <a:cs typeface="Arial MT"/>
              </a:rPr>
              <a:t>d’un</a:t>
            </a:r>
            <a:r>
              <a:rPr sz="1400" spc="35" dirty="0">
                <a:latin typeface="Arial MT"/>
                <a:cs typeface="Arial MT"/>
              </a:rPr>
              <a:t> </a:t>
            </a:r>
            <a:r>
              <a:rPr sz="1400" spc="80" dirty="0">
                <a:latin typeface="Arial MT"/>
                <a:cs typeface="Arial MT"/>
              </a:rPr>
              <a:t>bien</a:t>
            </a:r>
            <a:r>
              <a:rPr sz="1400" spc="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soumis</a:t>
            </a:r>
            <a:r>
              <a:rPr sz="1400" spc="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à</a:t>
            </a:r>
            <a:r>
              <a:rPr sz="1400" spc="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OLD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98476" y="1237322"/>
            <a:ext cx="2932925" cy="164087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583665" y="1300581"/>
            <a:ext cx="162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Arial MT"/>
                <a:cs typeface="Arial MT"/>
              </a:rPr>
              <a:t>&gt;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0" name="object 10" descr="park4night - (31660) Buzet-sur-Tarn - D32D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85122" y="1206004"/>
            <a:ext cx="2073960" cy="166140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120625" y="3001500"/>
            <a:ext cx="5417820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6180" marR="5080" indent="-1174115">
              <a:lnSpc>
                <a:spcPct val="115700"/>
              </a:lnSpc>
              <a:spcBef>
                <a:spcPts val="100"/>
              </a:spcBef>
            </a:pPr>
            <a:r>
              <a:rPr sz="1400" spc="55" dirty="0">
                <a:latin typeface="Arial MT"/>
                <a:cs typeface="Arial MT"/>
              </a:rPr>
              <a:t>Installations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spc="85" dirty="0">
                <a:latin typeface="Arial MT"/>
                <a:cs typeface="Arial MT"/>
              </a:rPr>
              <a:t>de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spc="80" dirty="0">
                <a:latin typeface="Arial MT"/>
                <a:cs typeface="Arial MT"/>
              </a:rPr>
              <a:t>toutes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spc="50" dirty="0">
                <a:latin typeface="Arial MT"/>
                <a:cs typeface="Arial MT"/>
              </a:rPr>
              <a:t>natures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spc="110" dirty="0">
                <a:latin typeface="Arial MT"/>
                <a:cs typeface="Arial MT"/>
              </a:rPr>
              <a:t>et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voies</a:t>
            </a:r>
            <a:r>
              <a:rPr sz="1400" spc="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privées</a:t>
            </a:r>
            <a:r>
              <a:rPr sz="1400" spc="50" dirty="0">
                <a:latin typeface="Arial MT"/>
                <a:cs typeface="Arial MT"/>
              </a:rPr>
              <a:t> </a:t>
            </a:r>
            <a:r>
              <a:rPr sz="1400" spc="60" dirty="0">
                <a:latin typeface="Arial MT"/>
                <a:cs typeface="Arial MT"/>
              </a:rPr>
              <a:t>y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spc="90" dirty="0">
                <a:latin typeface="Arial MT"/>
                <a:cs typeface="Arial MT"/>
              </a:rPr>
              <a:t>menant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(parcs </a:t>
            </a:r>
            <a:r>
              <a:rPr sz="1400" spc="-65" dirty="0">
                <a:latin typeface="Arial MT"/>
                <a:cs typeface="Arial MT"/>
              </a:rPr>
              <a:t>PV,</a:t>
            </a:r>
            <a:r>
              <a:rPr sz="1400" spc="229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éoliennes,</a:t>
            </a:r>
            <a:r>
              <a:rPr sz="1400" spc="229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parkings</a:t>
            </a:r>
            <a:r>
              <a:rPr sz="1400" spc="229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aménagés...)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46662" y="5797265"/>
            <a:ext cx="6713220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8260" marR="5080" indent="-2576195">
              <a:lnSpc>
                <a:spcPct val="115700"/>
              </a:lnSpc>
              <a:spcBef>
                <a:spcPts val="100"/>
              </a:spcBef>
            </a:pPr>
            <a:r>
              <a:rPr sz="1400" spc="60" dirty="0">
                <a:latin typeface="Arial MT"/>
                <a:cs typeface="Arial MT"/>
              </a:rPr>
              <a:t>Infrastructures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linéaires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(voies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spc="60" dirty="0">
                <a:latin typeface="Arial MT"/>
                <a:cs typeface="Arial MT"/>
              </a:rPr>
              <a:t>ouvertes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à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75" dirty="0">
                <a:latin typeface="Arial MT"/>
                <a:cs typeface="Arial MT"/>
              </a:rPr>
              <a:t> circulation</a:t>
            </a:r>
            <a:r>
              <a:rPr sz="1400" spc="85" dirty="0">
                <a:latin typeface="Arial MT"/>
                <a:cs typeface="Arial MT"/>
              </a:rPr>
              <a:t> </a:t>
            </a:r>
            <a:r>
              <a:rPr sz="1400" spc="75" dirty="0">
                <a:latin typeface="Arial MT"/>
                <a:cs typeface="Arial MT"/>
              </a:rPr>
              <a:t>publique, </a:t>
            </a:r>
            <a:r>
              <a:rPr sz="1400" dirty="0">
                <a:latin typeface="Arial MT"/>
                <a:cs typeface="Arial MT"/>
              </a:rPr>
              <a:t>voies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ferrées, </a:t>
            </a:r>
            <a:r>
              <a:rPr sz="1400" dirty="0">
                <a:latin typeface="Arial MT"/>
                <a:cs typeface="Arial MT"/>
              </a:rPr>
              <a:t>lignes</a:t>
            </a:r>
            <a:r>
              <a:rPr sz="1400" spc="120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électriques)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62913" y="4225683"/>
            <a:ext cx="2120760" cy="121823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22762" y="3885844"/>
            <a:ext cx="2413444" cy="180611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47479" y="3917162"/>
            <a:ext cx="2477884" cy="1774799"/>
          </a:xfrm>
          <a:prstGeom prst="rect">
            <a:avLst/>
          </a:prstGeom>
        </p:spPr>
      </p:pic>
      <p:pic>
        <p:nvPicPr>
          <p:cNvPr id="16" name="object 16" descr="Une image contenant plein air, herbe, ciel, plante  Description générée automatiquement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94597" y="1328038"/>
            <a:ext cx="2324163" cy="1742401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8175" y="850938"/>
            <a:ext cx="516953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20" dirty="0">
                <a:latin typeface="Arial Black"/>
                <a:cs typeface="Arial Black"/>
              </a:rPr>
              <a:t>Arrêté</a:t>
            </a:r>
            <a:r>
              <a:rPr sz="2100" spc="-105" dirty="0">
                <a:latin typeface="Arial Black"/>
                <a:cs typeface="Arial Black"/>
              </a:rPr>
              <a:t> </a:t>
            </a:r>
            <a:r>
              <a:rPr sz="2100" spc="-145" dirty="0">
                <a:latin typeface="Arial Black"/>
                <a:cs typeface="Arial Black"/>
              </a:rPr>
              <a:t>interministériel</a:t>
            </a:r>
            <a:r>
              <a:rPr sz="2100" spc="-105" dirty="0">
                <a:latin typeface="Arial Black"/>
                <a:cs typeface="Arial Black"/>
              </a:rPr>
              <a:t> </a:t>
            </a:r>
            <a:r>
              <a:rPr sz="2100" spc="-90" dirty="0">
                <a:latin typeface="Arial Black"/>
                <a:cs typeface="Arial Black"/>
              </a:rPr>
              <a:t>du</a:t>
            </a:r>
            <a:r>
              <a:rPr sz="2100" spc="-105" dirty="0">
                <a:latin typeface="Arial Black"/>
                <a:cs typeface="Arial Black"/>
              </a:rPr>
              <a:t> </a:t>
            </a:r>
            <a:r>
              <a:rPr sz="2100" spc="-155" dirty="0">
                <a:latin typeface="Arial Black"/>
                <a:cs typeface="Arial Black"/>
              </a:rPr>
              <a:t>29</a:t>
            </a:r>
            <a:r>
              <a:rPr sz="2100" spc="-100" dirty="0">
                <a:latin typeface="Arial Black"/>
                <a:cs typeface="Arial Black"/>
              </a:rPr>
              <a:t> </a:t>
            </a:r>
            <a:r>
              <a:rPr sz="2100" spc="-210" dirty="0">
                <a:latin typeface="Arial Black"/>
                <a:cs typeface="Arial Black"/>
              </a:rPr>
              <a:t>mars</a:t>
            </a:r>
            <a:r>
              <a:rPr sz="2100" spc="-100" dirty="0">
                <a:latin typeface="Arial Black"/>
                <a:cs typeface="Arial Black"/>
              </a:rPr>
              <a:t> </a:t>
            </a:r>
            <a:r>
              <a:rPr sz="2100" spc="-120" dirty="0">
                <a:latin typeface="Arial Black"/>
                <a:cs typeface="Arial Black"/>
              </a:rPr>
              <a:t>2024:</a:t>
            </a:r>
            <a:endParaRPr sz="21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4" name="object 4"/>
          <p:cNvSpPr txBox="1"/>
          <p:nvPr/>
        </p:nvSpPr>
        <p:spPr>
          <a:xfrm>
            <a:off x="746175" y="1348105"/>
            <a:ext cx="120650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0" dirty="0">
                <a:latin typeface="Lucida Sans Unicode"/>
                <a:cs typeface="Lucida Sans Unicode"/>
              </a:rPr>
              <a:t>●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0178" y="1278979"/>
            <a:ext cx="1075436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100" spc="130" dirty="0">
                <a:latin typeface="Arial MT"/>
                <a:cs typeface="Arial MT"/>
              </a:rPr>
              <a:t>application</a:t>
            </a:r>
            <a:r>
              <a:rPr sz="2100" spc="235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spc="240" dirty="0">
                <a:latin typeface="Arial MT"/>
                <a:cs typeface="Arial MT"/>
              </a:rPr>
              <a:t> </a:t>
            </a:r>
            <a:r>
              <a:rPr sz="2100" spc="100" dirty="0">
                <a:latin typeface="Arial MT"/>
                <a:cs typeface="Arial MT"/>
              </a:rPr>
              <a:t>l’article</a:t>
            </a:r>
            <a:r>
              <a:rPr sz="2100" spc="235" dirty="0">
                <a:latin typeface="Arial MT"/>
                <a:cs typeface="Arial MT"/>
              </a:rPr>
              <a:t> </a:t>
            </a:r>
            <a:r>
              <a:rPr sz="2100" spc="-160" dirty="0">
                <a:latin typeface="Arial MT"/>
                <a:cs typeface="Arial MT"/>
              </a:rPr>
              <a:t>L.131-</a:t>
            </a:r>
            <a:r>
              <a:rPr sz="2100" dirty="0">
                <a:latin typeface="Arial MT"/>
                <a:cs typeface="Arial MT"/>
              </a:rPr>
              <a:t>10</a:t>
            </a:r>
            <a:r>
              <a:rPr sz="2100" spc="235" dirty="0">
                <a:latin typeface="Arial MT"/>
                <a:cs typeface="Arial MT"/>
              </a:rPr>
              <a:t> </a:t>
            </a:r>
            <a:r>
              <a:rPr sz="2100" spc="160" dirty="0">
                <a:latin typeface="Arial MT"/>
                <a:cs typeface="Arial MT"/>
              </a:rPr>
              <a:t>du</a:t>
            </a:r>
            <a:r>
              <a:rPr sz="2100" spc="2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CF</a:t>
            </a:r>
            <a:r>
              <a:rPr sz="2100" spc="2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:</a:t>
            </a:r>
            <a:r>
              <a:rPr sz="2100" spc="240" dirty="0">
                <a:latin typeface="Arial MT"/>
                <a:cs typeface="Arial MT"/>
              </a:rPr>
              <a:t> </a:t>
            </a:r>
            <a:r>
              <a:rPr sz="2100" spc="80" dirty="0">
                <a:latin typeface="Arial MT"/>
                <a:cs typeface="Arial MT"/>
              </a:rPr>
              <a:t>travaux</a:t>
            </a:r>
            <a:r>
              <a:rPr sz="2100" spc="229" dirty="0">
                <a:latin typeface="Arial MT"/>
                <a:cs typeface="Arial MT"/>
              </a:rPr>
              <a:t> </a:t>
            </a:r>
            <a:r>
              <a:rPr sz="2100" spc="-30" dirty="0">
                <a:latin typeface="Arial MT"/>
                <a:cs typeface="Arial MT"/>
              </a:rPr>
              <a:t>d’</a:t>
            </a:r>
            <a:r>
              <a:rPr sz="2100" spc="-30" dirty="0">
                <a:latin typeface="Arial Black"/>
                <a:cs typeface="Arial Black"/>
              </a:rPr>
              <a:t>intérêt</a:t>
            </a:r>
            <a:r>
              <a:rPr sz="2100" spc="120" dirty="0">
                <a:latin typeface="Arial Black"/>
                <a:cs typeface="Arial Black"/>
              </a:rPr>
              <a:t> </a:t>
            </a:r>
            <a:r>
              <a:rPr sz="2100" spc="-160" dirty="0">
                <a:latin typeface="Arial Black"/>
                <a:cs typeface="Arial Black"/>
              </a:rPr>
              <a:t>général</a:t>
            </a:r>
            <a:r>
              <a:rPr sz="2100" spc="120" dirty="0">
                <a:latin typeface="Arial Black"/>
                <a:cs typeface="Arial Black"/>
              </a:rPr>
              <a:t> </a:t>
            </a:r>
            <a:r>
              <a:rPr sz="2100" spc="155" dirty="0">
                <a:latin typeface="Arial MT"/>
                <a:cs typeface="Arial MT"/>
              </a:rPr>
              <a:t>/</a:t>
            </a:r>
            <a:r>
              <a:rPr sz="2100" spc="240" dirty="0">
                <a:latin typeface="Arial MT"/>
                <a:cs typeface="Arial MT"/>
              </a:rPr>
              <a:t> </a:t>
            </a:r>
            <a:r>
              <a:rPr sz="2100" spc="-105" dirty="0">
                <a:latin typeface="Arial Black"/>
                <a:cs typeface="Arial Black"/>
              </a:rPr>
              <a:t>prévention</a:t>
            </a:r>
            <a:r>
              <a:rPr sz="2100" spc="114" dirty="0">
                <a:latin typeface="Arial Black"/>
                <a:cs typeface="Arial Black"/>
              </a:rPr>
              <a:t> </a:t>
            </a:r>
            <a:r>
              <a:rPr sz="2100" spc="-25" dirty="0">
                <a:latin typeface="Arial MT"/>
                <a:cs typeface="Arial MT"/>
              </a:rPr>
              <a:t>des </a:t>
            </a:r>
            <a:r>
              <a:rPr sz="2100" dirty="0">
                <a:latin typeface="Arial MT"/>
                <a:cs typeface="Arial MT"/>
              </a:rPr>
              <a:t>risques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spc="125" dirty="0">
                <a:latin typeface="Arial MT"/>
                <a:cs typeface="Arial MT"/>
              </a:rPr>
              <a:t>d'incendie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spc="155" dirty="0">
                <a:latin typeface="Arial MT"/>
                <a:cs typeface="Arial MT"/>
              </a:rPr>
              <a:t>/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spc="85" dirty="0">
                <a:latin typeface="Arial MT"/>
                <a:cs typeface="Arial MT"/>
              </a:rPr>
              <a:t>garantir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la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spc="-190" dirty="0">
                <a:latin typeface="Arial Black"/>
                <a:cs typeface="Arial Black"/>
              </a:rPr>
              <a:t>santé</a:t>
            </a:r>
            <a:r>
              <a:rPr sz="2100" spc="-90" dirty="0">
                <a:latin typeface="Arial Black"/>
                <a:cs typeface="Arial Black"/>
              </a:rPr>
              <a:t> </a:t>
            </a:r>
            <a:r>
              <a:rPr sz="2100" spc="-130" dirty="0">
                <a:latin typeface="Arial Black"/>
                <a:cs typeface="Arial Black"/>
              </a:rPr>
              <a:t>et</a:t>
            </a:r>
            <a:r>
              <a:rPr sz="2100" spc="-90" dirty="0">
                <a:latin typeface="Arial Black"/>
                <a:cs typeface="Arial Black"/>
              </a:rPr>
              <a:t> </a:t>
            </a:r>
            <a:r>
              <a:rPr sz="2100" spc="-175" dirty="0">
                <a:latin typeface="Arial Black"/>
                <a:cs typeface="Arial Black"/>
              </a:rPr>
              <a:t>la</a:t>
            </a:r>
            <a:r>
              <a:rPr sz="2100" spc="-100" dirty="0">
                <a:latin typeface="Arial Black"/>
                <a:cs typeface="Arial Black"/>
              </a:rPr>
              <a:t> </a:t>
            </a:r>
            <a:r>
              <a:rPr sz="2100" spc="-185" dirty="0">
                <a:latin typeface="Arial Black"/>
                <a:cs typeface="Arial Black"/>
              </a:rPr>
              <a:t>sécurité</a:t>
            </a:r>
            <a:r>
              <a:rPr sz="2100" spc="-90" dirty="0">
                <a:latin typeface="Arial Black"/>
                <a:cs typeface="Arial Black"/>
              </a:rPr>
              <a:t> </a:t>
            </a:r>
            <a:r>
              <a:rPr sz="2100" spc="-100" dirty="0">
                <a:latin typeface="Arial Black"/>
                <a:cs typeface="Arial Black"/>
              </a:rPr>
              <a:t>publique</a:t>
            </a:r>
            <a:r>
              <a:rPr sz="2100" spc="-90" dirty="0">
                <a:latin typeface="Arial Black"/>
                <a:cs typeface="Arial Black"/>
              </a:rPr>
              <a:t> </a:t>
            </a:r>
            <a:r>
              <a:rPr sz="2100" spc="155" dirty="0">
                <a:latin typeface="Arial MT"/>
                <a:cs typeface="Arial MT"/>
              </a:rPr>
              <a:t>/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spc="-145" dirty="0">
                <a:latin typeface="Arial Black"/>
                <a:cs typeface="Arial Black"/>
              </a:rPr>
              <a:t>protéger</a:t>
            </a:r>
            <a:r>
              <a:rPr sz="2100" spc="-100" dirty="0">
                <a:latin typeface="Arial Black"/>
                <a:cs typeface="Arial Black"/>
              </a:rPr>
              <a:t> </a:t>
            </a:r>
            <a:r>
              <a:rPr sz="2100" dirty="0">
                <a:latin typeface="Arial MT"/>
                <a:cs typeface="Arial MT"/>
              </a:rPr>
              <a:t>les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spc="90" dirty="0">
                <a:latin typeface="Arial MT"/>
                <a:cs typeface="Arial MT"/>
              </a:rPr>
              <a:t>forêts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6175" y="2096185"/>
            <a:ext cx="120650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0" dirty="0">
                <a:latin typeface="Lucida Sans Unicode"/>
                <a:cs typeface="Lucida Sans Unicode"/>
              </a:rPr>
              <a:t>●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0178" y="2027059"/>
            <a:ext cx="1075182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41220" algn="l"/>
                <a:tab pos="2713990" algn="l"/>
                <a:tab pos="3818254" algn="l"/>
                <a:tab pos="5135880" algn="l"/>
                <a:tab pos="5740400" algn="l"/>
                <a:tab pos="7274559" algn="l"/>
                <a:tab pos="7867650" algn="l"/>
                <a:tab pos="8722995" algn="l"/>
                <a:tab pos="9305925" algn="l"/>
                <a:tab pos="10401300" algn="l"/>
              </a:tabLst>
            </a:pPr>
            <a:r>
              <a:rPr sz="2100" spc="-10" dirty="0">
                <a:latin typeface="Arial Black"/>
                <a:cs typeface="Arial Black"/>
              </a:rPr>
              <a:t>harmonisation</a:t>
            </a:r>
            <a:r>
              <a:rPr sz="2100" dirty="0">
                <a:latin typeface="Arial Black"/>
                <a:cs typeface="Arial Black"/>
              </a:rPr>
              <a:t>	</a:t>
            </a:r>
            <a:r>
              <a:rPr sz="2100" spc="30" dirty="0">
                <a:latin typeface="Arial MT"/>
                <a:cs typeface="Arial MT"/>
              </a:rPr>
              <a:t>au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60" dirty="0">
                <a:latin typeface="Arial MT"/>
                <a:cs typeface="Arial MT"/>
              </a:rPr>
              <a:t>niveau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105" dirty="0">
                <a:latin typeface="Arial MT"/>
                <a:cs typeface="Arial MT"/>
              </a:rPr>
              <a:t>national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-25" dirty="0">
                <a:latin typeface="Arial MT"/>
                <a:cs typeface="Arial MT"/>
              </a:rPr>
              <a:t>les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95" dirty="0">
                <a:latin typeface="Arial MT"/>
                <a:cs typeface="Arial MT"/>
              </a:rPr>
              <a:t>modalités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110" dirty="0">
                <a:latin typeface="Arial MT"/>
                <a:cs typeface="Arial MT"/>
              </a:rPr>
              <a:t>de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30" dirty="0">
                <a:latin typeface="Arial MT"/>
                <a:cs typeface="Arial MT"/>
              </a:rPr>
              <a:t>mise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65" dirty="0">
                <a:latin typeface="Arial MT"/>
                <a:cs typeface="Arial MT"/>
              </a:rPr>
              <a:t>en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80" dirty="0">
                <a:latin typeface="Arial MT"/>
                <a:cs typeface="Arial MT"/>
              </a:rPr>
              <a:t>œuvre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135" dirty="0">
                <a:latin typeface="Arial MT"/>
                <a:cs typeface="Arial MT"/>
              </a:rPr>
              <a:t>du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8175" y="2239175"/>
            <a:ext cx="11185525" cy="205803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950"/>
              </a:spcBef>
            </a:pPr>
            <a:r>
              <a:rPr sz="2100" spc="90" dirty="0">
                <a:latin typeface="Arial MT"/>
                <a:cs typeface="Arial MT"/>
              </a:rPr>
              <a:t>débroussaillement</a:t>
            </a:r>
            <a:r>
              <a:rPr sz="2100" spc="45" dirty="0">
                <a:latin typeface="Arial MT"/>
                <a:cs typeface="Arial MT"/>
              </a:rPr>
              <a:t> </a:t>
            </a:r>
            <a:r>
              <a:rPr sz="2100" spc="60" dirty="0">
                <a:latin typeface="Arial MT"/>
                <a:cs typeface="Arial MT"/>
              </a:rPr>
              <a:t>imposées</a:t>
            </a:r>
            <a:r>
              <a:rPr sz="2100" spc="45" dirty="0">
                <a:latin typeface="Arial MT"/>
                <a:cs typeface="Arial MT"/>
              </a:rPr>
              <a:t> </a:t>
            </a:r>
            <a:r>
              <a:rPr sz="2100" spc="55" dirty="0">
                <a:latin typeface="Arial MT"/>
                <a:cs typeface="Arial MT"/>
              </a:rPr>
              <a:t>dans</a:t>
            </a:r>
            <a:r>
              <a:rPr sz="2100" spc="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les</a:t>
            </a:r>
            <a:r>
              <a:rPr sz="2100" spc="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zones</a:t>
            </a:r>
            <a:r>
              <a:rPr sz="2100" spc="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exposées</a:t>
            </a:r>
            <a:r>
              <a:rPr sz="2100" spc="45" dirty="0">
                <a:latin typeface="Arial MT"/>
                <a:cs typeface="Arial MT"/>
              </a:rPr>
              <a:t> </a:t>
            </a:r>
            <a:r>
              <a:rPr sz="2100" spc="55" dirty="0">
                <a:latin typeface="Arial MT"/>
                <a:cs typeface="Arial MT"/>
              </a:rPr>
              <a:t>au</a:t>
            </a:r>
            <a:r>
              <a:rPr sz="2100" spc="50" dirty="0">
                <a:latin typeface="Arial MT"/>
                <a:cs typeface="Arial MT"/>
              </a:rPr>
              <a:t> </a:t>
            </a:r>
            <a:r>
              <a:rPr sz="2100" spc="75" dirty="0">
                <a:latin typeface="Arial MT"/>
                <a:cs typeface="Arial MT"/>
              </a:rPr>
              <a:t>risque</a:t>
            </a:r>
            <a:r>
              <a:rPr sz="2100" spc="45" dirty="0">
                <a:latin typeface="Arial MT"/>
                <a:cs typeface="Arial MT"/>
              </a:rPr>
              <a:t> </a:t>
            </a:r>
            <a:r>
              <a:rPr sz="2100" spc="105" dirty="0">
                <a:latin typeface="Arial MT"/>
                <a:cs typeface="Arial MT"/>
              </a:rPr>
              <a:t>d’incendie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2100" spc="-60" dirty="0">
                <a:latin typeface="Arial MT"/>
                <a:cs typeface="Arial MT"/>
              </a:rPr>
              <a:t>-</a:t>
            </a:r>
            <a:r>
              <a:rPr sz="2100" dirty="0">
                <a:latin typeface="Arial MT"/>
                <a:cs typeface="Arial MT"/>
              </a:rPr>
              <a:t>&gt;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Fixe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spc="-155" dirty="0">
                <a:latin typeface="Arial Black"/>
                <a:cs typeface="Arial Black"/>
              </a:rPr>
              <a:t>modalités</a:t>
            </a:r>
            <a:r>
              <a:rPr sz="2100" spc="-95" dirty="0">
                <a:latin typeface="Arial Black"/>
                <a:cs typeface="Arial Black"/>
              </a:rPr>
              <a:t> </a:t>
            </a:r>
            <a:r>
              <a:rPr sz="2100" spc="-150" dirty="0">
                <a:latin typeface="Arial Black"/>
                <a:cs typeface="Arial Black"/>
              </a:rPr>
              <a:t>obligatoires</a:t>
            </a:r>
            <a:r>
              <a:rPr sz="2100" spc="-90" dirty="0">
                <a:latin typeface="Arial Black"/>
                <a:cs typeface="Arial Black"/>
              </a:rPr>
              <a:t> </a:t>
            </a:r>
            <a:r>
              <a:rPr sz="2100" spc="150" dirty="0">
                <a:latin typeface="Arial MT"/>
                <a:cs typeface="Arial MT"/>
              </a:rPr>
              <a:t>pour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la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spc="75" dirty="0">
                <a:latin typeface="Arial MT"/>
                <a:cs typeface="Arial MT"/>
              </a:rPr>
              <a:t>réalisation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spc="160" dirty="0">
                <a:latin typeface="Arial MT"/>
                <a:cs typeface="Arial MT"/>
              </a:rPr>
              <a:t>du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spc="75" dirty="0">
                <a:latin typeface="Arial MT"/>
                <a:cs typeface="Arial MT"/>
              </a:rPr>
              <a:t>débroussaillement,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2100" spc="-60" dirty="0">
                <a:latin typeface="Arial MT"/>
                <a:cs typeface="Arial MT"/>
              </a:rPr>
              <a:t>-</a:t>
            </a:r>
            <a:r>
              <a:rPr sz="2100" dirty="0">
                <a:latin typeface="Arial MT"/>
                <a:cs typeface="Arial MT"/>
              </a:rPr>
              <a:t>&gt;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spc="70" dirty="0">
                <a:latin typeface="Arial MT"/>
                <a:cs typeface="Arial MT"/>
              </a:rPr>
              <a:t>Prévoit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spc="105" dirty="0">
                <a:latin typeface="Arial MT"/>
                <a:cs typeface="Arial MT"/>
              </a:rPr>
              <a:t>modalités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spc="-135" dirty="0">
                <a:latin typeface="Arial Black"/>
                <a:cs typeface="Arial Black"/>
              </a:rPr>
              <a:t>optionnelles</a:t>
            </a:r>
            <a:r>
              <a:rPr sz="2100" spc="-85" dirty="0">
                <a:latin typeface="Arial Black"/>
                <a:cs typeface="Arial Black"/>
              </a:rPr>
              <a:t> </a:t>
            </a:r>
            <a:r>
              <a:rPr sz="2100" spc="-130" dirty="0">
                <a:latin typeface="Arial Black"/>
                <a:cs typeface="Arial Black"/>
              </a:rPr>
              <a:t>et</a:t>
            </a:r>
            <a:r>
              <a:rPr sz="2100" spc="-85" dirty="0">
                <a:latin typeface="Arial Black"/>
                <a:cs typeface="Arial Black"/>
              </a:rPr>
              <a:t> </a:t>
            </a:r>
            <a:r>
              <a:rPr sz="2100" spc="-70" dirty="0">
                <a:latin typeface="Arial Black"/>
                <a:cs typeface="Arial Black"/>
              </a:rPr>
              <a:t>dérogatoires,</a:t>
            </a:r>
            <a:endParaRPr sz="21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850"/>
              </a:spcBef>
            </a:pPr>
            <a:r>
              <a:rPr sz="2100" spc="-60" dirty="0">
                <a:latin typeface="Arial MT"/>
                <a:cs typeface="Arial MT"/>
              </a:rPr>
              <a:t>-</a:t>
            </a:r>
            <a:r>
              <a:rPr sz="2100" dirty="0">
                <a:latin typeface="Arial MT"/>
                <a:cs typeface="Arial MT"/>
              </a:rPr>
              <a:t>&gt;</a:t>
            </a:r>
            <a:r>
              <a:rPr sz="2100" spc="85" dirty="0">
                <a:latin typeface="Arial MT"/>
                <a:cs typeface="Arial MT"/>
              </a:rPr>
              <a:t> </a:t>
            </a:r>
            <a:r>
              <a:rPr sz="2100" spc="70" dirty="0">
                <a:latin typeface="Arial MT"/>
                <a:cs typeface="Arial MT"/>
              </a:rPr>
              <a:t>Prévoit</a:t>
            </a:r>
            <a:r>
              <a:rPr sz="2100" spc="8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85" dirty="0">
                <a:latin typeface="Arial MT"/>
                <a:cs typeface="Arial MT"/>
              </a:rPr>
              <a:t> </a:t>
            </a:r>
            <a:r>
              <a:rPr sz="2100" spc="105" dirty="0">
                <a:latin typeface="Arial MT"/>
                <a:cs typeface="Arial MT"/>
              </a:rPr>
              <a:t>modalités</a:t>
            </a:r>
            <a:r>
              <a:rPr sz="2100" spc="85" dirty="0">
                <a:latin typeface="Arial MT"/>
                <a:cs typeface="Arial MT"/>
              </a:rPr>
              <a:t> </a:t>
            </a:r>
            <a:r>
              <a:rPr sz="2100" spc="80" dirty="0">
                <a:latin typeface="Arial MT"/>
                <a:cs typeface="Arial MT"/>
              </a:rPr>
              <a:t>spécifiques</a:t>
            </a:r>
            <a:r>
              <a:rPr sz="2100" spc="85" dirty="0">
                <a:latin typeface="Arial MT"/>
                <a:cs typeface="Arial MT"/>
              </a:rPr>
              <a:t> </a:t>
            </a:r>
            <a:r>
              <a:rPr sz="2100" spc="155" dirty="0">
                <a:latin typeface="Arial MT"/>
                <a:cs typeface="Arial MT"/>
              </a:rPr>
              <a:t>pour</a:t>
            </a:r>
            <a:r>
              <a:rPr sz="2100" spc="9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la</a:t>
            </a:r>
            <a:r>
              <a:rPr sz="2100" spc="90" dirty="0">
                <a:latin typeface="Arial MT"/>
                <a:cs typeface="Arial MT"/>
              </a:rPr>
              <a:t> </a:t>
            </a:r>
            <a:r>
              <a:rPr sz="2100" spc="-165" dirty="0">
                <a:latin typeface="Arial Black"/>
                <a:cs typeface="Arial Black"/>
              </a:rPr>
              <a:t>prise</a:t>
            </a:r>
            <a:r>
              <a:rPr sz="2100" spc="-30" dirty="0">
                <a:latin typeface="Arial Black"/>
                <a:cs typeface="Arial Black"/>
              </a:rPr>
              <a:t> </a:t>
            </a:r>
            <a:r>
              <a:rPr sz="2100" spc="-160" dirty="0">
                <a:latin typeface="Arial Black"/>
                <a:cs typeface="Arial Black"/>
              </a:rPr>
              <a:t>en</a:t>
            </a:r>
            <a:r>
              <a:rPr sz="2100" spc="-30" dirty="0">
                <a:latin typeface="Arial Black"/>
                <a:cs typeface="Arial Black"/>
              </a:rPr>
              <a:t> </a:t>
            </a:r>
            <a:r>
              <a:rPr sz="2100" spc="-155" dirty="0">
                <a:latin typeface="Arial Black"/>
                <a:cs typeface="Arial Black"/>
              </a:rPr>
              <a:t>compte</a:t>
            </a:r>
            <a:r>
              <a:rPr sz="2100" spc="-30" dirty="0">
                <a:latin typeface="Arial Black"/>
                <a:cs typeface="Arial Black"/>
              </a:rPr>
              <a:t> </a:t>
            </a:r>
            <a:r>
              <a:rPr sz="2100" spc="-114" dirty="0">
                <a:latin typeface="Arial Black"/>
                <a:cs typeface="Arial Black"/>
              </a:rPr>
              <a:t>de</a:t>
            </a:r>
            <a:r>
              <a:rPr sz="2100" spc="-30" dirty="0">
                <a:latin typeface="Arial Black"/>
                <a:cs typeface="Arial Black"/>
              </a:rPr>
              <a:t> </a:t>
            </a:r>
            <a:r>
              <a:rPr sz="2100" spc="-175" dirty="0">
                <a:latin typeface="Arial Black"/>
                <a:cs typeface="Arial Black"/>
              </a:rPr>
              <a:t>la</a:t>
            </a:r>
            <a:r>
              <a:rPr sz="2100" spc="-35" dirty="0">
                <a:latin typeface="Arial Black"/>
                <a:cs typeface="Arial Black"/>
              </a:rPr>
              <a:t> </a:t>
            </a:r>
            <a:r>
              <a:rPr sz="2100" spc="-135" dirty="0">
                <a:latin typeface="Arial Black"/>
                <a:cs typeface="Arial Black"/>
              </a:rPr>
              <a:t>biodiversité</a:t>
            </a:r>
            <a:r>
              <a:rPr sz="2100" spc="-20" dirty="0">
                <a:latin typeface="Arial Black"/>
                <a:cs typeface="Arial Black"/>
              </a:rPr>
              <a:t> </a:t>
            </a:r>
            <a:r>
              <a:rPr sz="2100" dirty="0">
                <a:latin typeface="Arial MT"/>
                <a:cs typeface="Arial MT"/>
              </a:rPr>
              <a:t>(en</a:t>
            </a:r>
            <a:r>
              <a:rPr sz="2100" spc="85" dirty="0">
                <a:latin typeface="Arial MT"/>
                <a:cs typeface="Arial MT"/>
              </a:rPr>
              <a:t> </a:t>
            </a:r>
            <a:r>
              <a:rPr sz="2100" spc="70" dirty="0">
                <a:latin typeface="Arial MT"/>
                <a:cs typeface="Arial MT"/>
              </a:rPr>
              <a:t>lien </a:t>
            </a:r>
            <a:r>
              <a:rPr sz="2100" spc="50" dirty="0">
                <a:latin typeface="Arial MT"/>
                <a:cs typeface="Arial MT"/>
              </a:rPr>
              <a:t>avec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70" dirty="0">
                <a:latin typeface="Arial MT"/>
                <a:cs typeface="Arial MT"/>
              </a:rPr>
              <a:t>le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130" dirty="0">
                <a:latin typeface="Arial MT"/>
                <a:cs typeface="Arial MT"/>
              </a:rPr>
              <a:t>code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85" dirty="0">
                <a:latin typeface="Arial MT"/>
                <a:cs typeface="Arial MT"/>
              </a:rPr>
              <a:t>l’environnement)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8175" y="4807330"/>
            <a:ext cx="315087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90" dirty="0">
                <a:latin typeface="Arial MT"/>
                <a:cs typeface="Arial MT"/>
              </a:rPr>
              <a:t>Outils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spc="155" dirty="0">
                <a:latin typeface="Arial MT"/>
                <a:cs typeface="Arial MT"/>
              </a:rPr>
              <a:t>pour</a:t>
            </a:r>
            <a:r>
              <a:rPr sz="2100" spc="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la</a:t>
            </a:r>
            <a:r>
              <a:rPr sz="2100" spc="25" dirty="0">
                <a:latin typeface="Arial MT"/>
                <a:cs typeface="Arial MT"/>
              </a:rPr>
              <a:t> </a:t>
            </a:r>
            <a:r>
              <a:rPr sz="2100" spc="100" dirty="0">
                <a:latin typeface="Arial MT"/>
                <a:cs typeface="Arial MT"/>
              </a:rPr>
              <a:t>rédaction: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6175" y="5304497"/>
            <a:ext cx="120650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0" dirty="0">
                <a:latin typeface="Lucida Sans Unicode"/>
                <a:cs typeface="Lucida Sans Unicode"/>
              </a:rPr>
              <a:t>●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70178" y="5127447"/>
            <a:ext cx="10462260" cy="88201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100" spc="120" dirty="0">
                <a:latin typeface="Arial MT"/>
                <a:cs typeface="Arial MT"/>
              </a:rPr>
              <a:t>Arrêté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165" dirty="0">
                <a:latin typeface="Arial MT"/>
                <a:cs typeface="Arial MT"/>
              </a:rPr>
              <a:t>type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70" dirty="0">
                <a:latin typeface="Arial MT"/>
                <a:cs typeface="Arial MT"/>
              </a:rPr>
              <a:t>OLD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114" dirty="0">
                <a:latin typeface="Arial MT"/>
                <a:cs typeface="Arial MT"/>
              </a:rPr>
              <a:t>décembre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40" dirty="0">
                <a:latin typeface="Arial MT"/>
                <a:cs typeface="Arial MT"/>
              </a:rPr>
              <a:t>2024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2100" dirty="0">
                <a:latin typeface="Arial MT"/>
                <a:cs typeface="Arial MT"/>
              </a:rPr>
              <a:t>Fiches </a:t>
            </a:r>
            <a:r>
              <a:rPr sz="2100" spc="100" dirty="0">
                <a:latin typeface="Arial MT"/>
                <a:cs typeface="Arial MT"/>
              </a:rPr>
              <a:t>techniques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80" dirty="0">
                <a:latin typeface="Arial MT"/>
                <a:cs typeface="Arial MT"/>
              </a:rPr>
              <a:t>janvier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80" dirty="0">
                <a:latin typeface="Arial MT"/>
                <a:cs typeface="Arial MT"/>
              </a:rPr>
              <a:t>2025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150" dirty="0">
                <a:latin typeface="Arial MT"/>
                <a:cs typeface="Arial MT"/>
              </a:rPr>
              <a:t>pour</a:t>
            </a:r>
            <a:r>
              <a:rPr sz="2100" dirty="0">
                <a:latin typeface="Arial MT"/>
                <a:cs typeface="Arial MT"/>
              </a:rPr>
              <a:t> la </a:t>
            </a:r>
            <a:r>
              <a:rPr sz="2100" spc="65" dirty="0">
                <a:latin typeface="Arial MT"/>
                <a:cs typeface="Arial MT"/>
              </a:rPr>
              <a:t>prise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90" dirty="0">
                <a:latin typeface="Arial MT"/>
                <a:cs typeface="Arial MT"/>
              </a:rPr>
              <a:t>en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160" dirty="0">
                <a:latin typeface="Arial MT"/>
                <a:cs typeface="Arial MT"/>
              </a:rPr>
              <a:t>compte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spc="5" dirty="0">
                <a:latin typeface="Arial MT"/>
                <a:cs typeface="Arial MT"/>
              </a:rPr>
              <a:t> </a:t>
            </a:r>
            <a:r>
              <a:rPr sz="2100" spc="65" dirty="0">
                <a:latin typeface="Arial MT"/>
                <a:cs typeface="Arial MT"/>
              </a:rPr>
              <a:t>l’AM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160" dirty="0">
                <a:latin typeface="Arial MT"/>
                <a:cs typeface="Arial MT"/>
              </a:rPr>
              <a:t>du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70" dirty="0">
                <a:latin typeface="Arial MT"/>
                <a:cs typeface="Arial MT"/>
              </a:rPr>
              <a:t>29/03/2024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175" y="5732538"/>
            <a:ext cx="120650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0" dirty="0">
                <a:latin typeface="Lucida Sans Unicode"/>
                <a:cs typeface="Lucida Sans Unicode"/>
              </a:rPr>
              <a:t>●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6564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CADRAGE</a:t>
            </a:r>
            <a:r>
              <a:rPr spc="-120" dirty="0"/>
              <a:t> </a:t>
            </a:r>
            <a:r>
              <a:rPr spc="-229" dirty="0"/>
              <a:t>ET</a:t>
            </a:r>
            <a:r>
              <a:rPr spc="-114" dirty="0"/>
              <a:t> </a:t>
            </a:r>
            <a:r>
              <a:rPr spc="-165" dirty="0"/>
              <a:t>OUTILS</a:t>
            </a:r>
            <a:r>
              <a:rPr spc="-114" dirty="0"/>
              <a:t> </a:t>
            </a:r>
            <a:r>
              <a:rPr spc="-160" dirty="0"/>
              <a:t>POUR</a:t>
            </a:r>
            <a:r>
              <a:rPr spc="-114" dirty="0"/>
              <a:t> </a:t>
            </a:r>
            <a:r>
              <a:rPr spc="-210" dirty="0"/>
              <a:t>L’ÉTABLISSEMENT</a:t>
            </a:r>
            <a:r>
              <a:rPr spc="-110" dirty="0"/>
              <a:t> </a:t>
            </a:r>
            <a:r>
              <a:rPr spc="-135" dirty="0"/>
              <a:t>DE</a:t>
            </a:r>
            <a:r>
              <a:rPr spc="-120" dirty="0"/>
              <a:t> </a:t>
            </a:r>
            <a:r>
              <a:rPr spc="-220" dirty="0"/>
              <a:t>L’AP</a:t>
            </a:r>
            <a:r>
              <a:rPr spc="-114" dirty="0"/>
              <a:t> </a:t>
            </a:r>
            <a:r>
              <a:rPr spc="-25" dirty="0"/>
              <a:t>OLD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8175" y="885850"/>
            <a:ext cx="477520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90" dirty="0">
                <a:latin typeface="Arial MT"/>
                <a:cs typeface="Arial MT"/>
              </a:rPr>
              <a:t>5</a:t>
            </a:r>
            <a:r>
              <a:rPr sz="2100" spc="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Réunions</a:t>
            </a:r>
            <a:r>
              <a:rPr sz="2100" spc="55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spc="60" dirty="0">
                <a:latin typeface="Arial MT"/>
                <a:cs typeface="Arial MT"/>
              </a:rPr>
              <a:t> </a:t>
            </a:r>
            <a:r>
              <a:rPr sz="2100" spc="65" dirty="0">
                <a:latin typeface="Arial MT"/>
                <a:cs typeface="Arial MT"/>
              </a:rPr>
              <a:t>groupes</a:t>
            </a:r>
            <a:r>
              <a:rPr sz="2100" spc="55" dirty="0">
                <a:latin typeface="Arial MT"/>
                <a:cs typeface="Arial MT"/>
              </a:rPr>
              <a:t> </a:t>
            </a:r>
            <a:r>
              <a:rPr sz="2100" spc="114" dirty="0">
                <a:latin typeface="Arial MT"/>
                <a:cs typeface="Arial MT"/>
              </a:rPr>
              <a:t>thématiques</a:t>
            </a:r>
            <a:r>
              <a:rPr sz="2100" spc="60" dirty="0">
                <a:latin typeface="Arial MT"/>
                <a:cs typeface="Arial MT"/>
              </a:rPr>
              <a:t> </a:t>
            </a:r>
            <a:r>
              <a:rPr sz="2100" spc="-50" dirty="0">
                <a:latin typeface="Arial MT"/>
                <a:cs typeface="Arial MT"/>
              </a:rPr>
              <a:t>: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4" name="object 4"/>
          <p:cNvSpPr txBox="1"/>
          <p:nvPr/>
        </p:nvSpPr>
        <p:spPr>
          <a:xfrm>
            <a:off x="746175" y="1423695"/>
            <a:ext cx="120650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0" dirty="0">
                <a:latin typeface="Lucida Sans Unicode"/>
                <a:cs typeface="Lucida Sans Unicode"/>
              </a:rPr>
              <a:t>●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0178" y="1205979"/>
            <a:ext cx="10751820" cy="1831339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2100" spc="90" dirty="0">
                <a:latin typeface="Arial MT"/>
                <a:cs typeface="Arial MT"/>
              </a:rPr>
              <a:t>5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spc="114" dirty="0">
                <a:latin typeface="Arial MT"/>
                <a:cs typeface="Arial MT"/>
              </a:rPr>
              <a:t>décembre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spc="80" dirty="0">
                <a:latin typeface="Arial MT"/>
                <a:cs typeface="Arial MT"/>
              </a:rPr>
              <a:t>2025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spc="165" dirty="0">
                <a:latin typeface="Arial MT"/>
                <a:cs typeface="Arial MT"/>
              </a:rPr>
              <a:t>et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spc="90" dirty="0">
                <a:latin typeface="Arial MT"/>
                <a:cs typeface="Arial MT"/>
              </a:rPr>
              <a:t>5</a:t>
            </a:r>
            <a:r>
              <a:rPr sz="2100" spc="-5" dirty="0">
                <a:latin typeface="Arial MT"/>
                <a:cs typeface="Arial MT"/>
              </a:rPr>
              <a:t> </a:t>
            </a:r>
            <a:r>
              <a:rPr sz="2100" spc="100" dirty="0">
                <a:latin typeface="Arial MT"/>
                <a:cs typeface="Arial MT"/>
              </a:rPr>
              <a:t>février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60" dirty="0">
                <a:latin typeface="Arial MT"/>
                <a:cs typeface="Arial MT"/>
              </a:rPr>
              <a:t>2026:</a:t>
            </a:r>
            <a:r>
              <a:rPr sz="2100" dirty="0">
                <a:latin typeface="Arial MT"/>
                <a:cs typeface="Arial MT"/>
              </a:rPr>
              <a:t> </a:t>
            </a:r>
            <a:r>
              <a:rPr sz="2100" spc="-200" dirty="0">
                <a:latin typeface="Arial Black"/>
                <a:cs typeface="Arial Black"/>
              </a:rPr>
              <a:t>Enjeux</a:t>
            </a:r>
            <a:r>
              <a:rPr sz="2100" spc="-125" dirty="0">
                <a:latin typeface="Arial Black"/>
                <a:cs typeface="Arial Black"/>
              </a:rPr>
              <a:t> </a:t>
            </a:r>
            <a:r>
              <a:rPr sz="2100" spc="-75" dirty="0">
                <a:latin typeface="Arial Black"/>
                <a:cs typeface="Arial Black"/>
              </a:rPr>
              <a:t>localisés</a:t>
            </a:r>
            <a:endParaRPr sz="2100">
              <a:latin typeface="Arial Black"/>
              <a:cs typeface="Arial Black"/>
            </a:endParaRPr>
          </a:p>
          <a:p>
            <a:pPr marL="12700" marR="5080">
              <a:lnSpc>
                <a:spcPct val="115799"/>
              </a:lnSpc>
              <a:spcBef>
                <a:spcPts val="850"/>
              </a:spcBef>
            </a:pPr>
            <a:r>
              <a:rPr sz="2100" dirty="0">
                <a:latin typeface="Arial MT"/>
                <a:cs typeface="Arial MT"/>
              </a:rPr>
              <a:t>12</a:t>
            </a:r>
            <a:r>
              <a:rPr sz="2100" spc="140" dirty="0">
                <a:latin typeface="Arial MT"/>
                <a:cs typeface="Arial MT"/>
              </a:rPr>
              <a:t> </a:t>
            </a:r>
            <a:r>
              <a:rPr sz="2100" spc="114" dirty="0">
                <a:latin typeface="Arial MT"/>
                <a:cs typeface="Arial MT"/>
              </a:rPr>
              <a:t>décembre</a:t>
            </a:r>
            <a:r>
              <a:rPr sz="2100" spc="140" dirty="0">
                <a:latin typeface="Arial MT"/>
                <a:cs typeface="Arial MT"/>
              </a:rPr>
              <a:t> </a:t>
            </a:r>
            <a:r>
              <a:rPr sz="2100" spc="80" dirty="0">
                <a:latin typeface="Arial MT"/>
                <a:cs typeface="Arial MT"/>
              </a:rPr>
              <a:t>2025</a:t>
            </a:r>
            <a:r>
              <a:rPr sz="2100" spc="150" dirty="0">
                <a:latin typeface="Arial MT"/>
                <a:cs typeface="Arial MT"/>
              </a:rPr>
              <a:t> </a:t>
            </a:r>
            <a:r>
              <a:rPr sz="2100" spc="165" dirty="0">
                <a:latin typeface="Arial MT"/>
                <a:cs typeface="Arial MT"/>
              </a:rPr>
              <a:t>et</a:t>
            </a:r>
            <a:r>
              <a:rPr sz="2100" spc="145" dirty="0">
                <a:latin typeface="Arial MT"/>
                <a:cs typeface="Arial MT"/>
              </a:rPr>
              <a:t> </a:t>
            </a:r>
            <a:r>
              <a:rPr sz="2100" spc="90" dirty="0">
                <a:latin typeface="Arial MT"/>
                <a:cs typeface="Arial MT"/>
              </a:rPr>
              <a:t>6</a:t>
            </a:r>
            <a:r>
              <a:rPr sz="2100" spc="145" dirty="0">
                <a:latin typeface="Arial MT"/>
                <a:cs typeface="Arial MT"/>
              </a:rPr>
              <a:t> </a:t>
            </a:r>
            <a:r>
              <a:rPr sz="2100" spc="95" dirty="0">
                <a:latin typeface="Arial MT"/>
                <a:cs typeface="Arial MT"/>
              </a:rPr>
              <a:t>février</a:t>
            </a:r>
            <a:r>
              <a:rPr sz="2100" spc="150" dirty="0">
                <a:latin typeface="Arial MT"/>
                <a:cs typeface="Arial MT"/>
              </a:rPr>
              <a:t> </a:t>
            </a:r>
            <a:r>
              <a:rPr sz="2100" spc="85" dirty="0">
                <a:latin typeface="Arial MT"/>
                <a:cs typeface="Arial MT"/>
              </a:rPr>
              <a:t>2026</a:t>
            </a:r>
            <a:r>
              <a:rPr sz="2100" spc="1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:</a:t>
            </a:r>
            <a:r>
              <a:rPr sz="2100" spc="160" dirty="0">
                <a:latin typeface="Arial MT"/>
                <a:cs typeface="Arial MT"/>
              </a:rPr>
              <a:t> </a:t>
            </a:r>
            <a:r>
              <a:rPr sz="2100" spc="-200" dirty="0">
                <a:latin typeface="Arial Black"/>
                <a:cs typeface="Arial Black"/>
              </a:rPr>
              <a:t>Enjeux</a:t>
            </a:r>
            <a:r>
              <a:rPr sz="2100" spc="25" dirty="0">
                <a:latin typeface="Arial Black"/>
                <a:cs typeface="Arial Black"/>
              </a:rPr>
              <a:t> </a:t>
            </a:r>
            <a:r>
              <a:rPr sz="2100" spc="-180" dirty="0">
                <a:latin typeface="Arial Black"/>
                <a:cs typeface="Arial Black"/>
              </a:rPr>
              <a:t>linéaires</a:t>
            </a:r>
            <a:r>
              <a:rPr sz="2100" spc="25" dirty="0">
                <a:latin typeface="Arial Black"/>
                <a:cs typeface="Arial Black"/>
              </a:rPr>
              <a:t> </a:t>
            </a:r>
            <a:r>
              <a:rPr sz="2100" spc="80" dirty="0">
                <a:latin typeface="Arial MT"/>
                <a:cs typeface="Arial MT"/>
              </a:rPr>
              <a:t>(infrastructures</a:t>
            </a:r>
            <a:r>
              <a:rPr sz="2100" spc="140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de</a:t>
            </a:r>
            <a:r>
              <a:rPr sz="2100" spc="140" dirty="0">
                <a:latin typeface="Arial MT"/>
                <a:cs typeface="Arial MT"/>
              </a:rPr>
              <a:t> </a:t>
            </a:r>
            <a:r>
              <a:rPr sz="2100" spc="125" dirty="0">
                <a:latin typeface="Arial MT"/>
                <a:cs typeface="Arial MT"/>
              </a:rPr>
              <a:t>transport </a:t>
            </a:r>
            <a:r>
              <a:rPr sz="2100" spc="165" dirty="0">
                <a:latin typeface="Arial MT"/>
                <a:cs typeface="Arial MT"/>
              </a:rPr>
              <a:t>et</a:t>
            </a:r>
            <a:r>
              <a:rPr sz="2100" spc="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réseaux</a:t>
            </a:r>
            <a:r>
              <a:rPr sz="2100" spc="55" dirty="0">
                <a:latin typeface="Arial MT"/>
                <a:cs typeface="Arial MT"/>
              </a:rPr>
              <a:t> </a:t>
            </a:r>
            <a:r>
              <a:rPr sz="2100" spc="65" dirty="0">
                <a:latin typeface="Arial MT"/>
                <a:cs typeface="Arial MT"/>
              </a:rPr>
              <a:t>électriques)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100" dirty="0">
                <a:latin typeface="Arial MT"/>
                <a:cs typeface="Arial MT"/>
              </a:rPr>
              <a:t>10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55" dirty="0">
                <a:latin typeface="Arial MT"/>
                <a:cs typeface="Arial MT"/>
              </a:rPr>
              <a:t>mars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spc="85" dirty="0">
                <a:latin typeface="Arial MT"/>
                <a:cs typeface="Arial MT"/>
              </a:rPr>
              <a:t>2026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: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spc="-200" dirty="0">
                <a:latin typeface="Arial Black"/>
                <a:cs typeface="Arial Black"/>
              </a:rPr>
              <a:t>Enjeux</a:t>
            </a:r>
            <a:r>
              <a:rPr sz="2100" spc="-140" dirty="0">
                <a:latin typeface="Arial Black"/>
                <a:cs typeface="Arial Black"/>
              </a:rPr>
              <a:t> </a:t>
            </a:r>
            <a:r>
              <a:rPr sz="2100" spc="-85" dirty="0">
                <a:latin typeface="Arial Black"/>
                <a:cs typeface="Arial Black"/>
              </a:rPr>
              <a:t>environnementaux</a:t>
            </a:r>
            <a:endParaRPr sz="21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6175" y="1902142"/>
            <a:ext cx="120650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0" dirty="0">
                <a:latin typeface="Lucida Sans Unicode"/>
                <a:cs typeface="Lucida Sans Unicode"/>
              </a:rPr>
              <a:t>●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6175" y="2751023"/>
            <a:ext cx="120650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0" dirty="0">
                <a:latin typeface="Lucida Sans Unicode"/>
                <a:cs typeface="Lucida Sans Unicode"/>
              </a:rPr>
              <a:t>●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8175" y="3648493"/>
            <a:ext cx="6631305" cy="178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sz="2100" spc="110" dirty="0">
                <a:latin typeface="Arial MT"/>
                <a:cs typeface="Arial MT"/>
              </a:rPr>
              <a:t>De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spc="125" dirty="0">
                <a:latin typeface="Arial MT"/>
                <a:cs typeface="Arial MT"/>
              </a:rPr>
              <a:t>nombreux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échanges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spc="114" dirty="0">
                <a:latin typeface="Arial MT"/>
                <a:cs typeface="Arial MT"/>
              </a:rPr>
              <a:t>entre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SDIS,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ONF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spc="165" dirty="0">
                <a:latin typeface="Arial MT"/>
                <a:cs typeface="Arial MT"/>
              </a:rPr>
              <a:t>et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spc="65" dirty="0">
                <a:latin typeface="Arial MT"/>
                <a:cs typeface="Arial MT"/>
              </a:rPr>
              <a:t>DDT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Arial MT"/>
                <a:cs typeface="Arial MT"/>
              </a:rPr>
              <a:t>=&gt;</a:t>
            </a:r>
            <a:r>
              <a:rPr sz="2100" spc="45" dirty="0">
                <a:latin typeface="Arial MT"/>
                <a:cs typeface="Arial MT"/>
              </a:rPr>
              <a:t> </a:t>
            </a:r>
            <a:r>
              <a:rPr sz="2100" spc="145" dirty="0">
                <a:latin typeface="Arial MT"/>
                <a:cs typeface="Arial MT"/>
              </a:rPr>
              <a:t>identification</a:t>
            </a:r>
            <a:r>
              <a:rPr sz="2100" spc="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45" dirty="0">
                <a:latin typeface="Arial MT"/>
                <a:cs typeface="Arial MT"/>
              </a:rPr>
              <a:t> </a:t>
            </a:r>
            <a:r>
              <a:rPr sz="2100" spc="65" dirty="0">
                <a:latin typeface="Arial MT"/>
                <a:cs typeface="Arial MT"/>
              </a:rPr>
              <a:t>enjeux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100" dirty="0">
                <a:latin typeface="Arial MT"/>
                <a:cs typeface="Arial MT"/>
              </a:rPr>
              <a:t>=&gt;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spc="135" dirty="0">
                <a:latin typeface="Arial MT"/>
                <a:cs typeface="Arial MT"/>
              </a:rPr>
              <a:t>proposition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35" dirty="0">
                <a:latin typeface="Arial MT"/>
                <a:cs typeface="Arial MT"/>
              </a:rPr>
              <a:t> </a:t>
            </a:r>
            <a:r>
              <a:rPr sz="2100" spc="105" dirty="0">
                <a:latin typeface="Arial MT"/>
                <a:cs typeface="Arial MT"/>
              </a:rPr>
              <a:t>modalités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spc="160" dirty="0">
                <a:latin typeface="Arial MT"/>
                <a:cs typeface="Arial MT"/>
              </a:rPr>
              <a:t>du</a:t>
            </a:r>
            <a:r>
              <a:rPr sz="2100" spc="30" dirty="0">
                <a:latin typeface="Arial MT"/>
                <a:cs typeface="Arial MT"/>
              </a:rPr>
              <a:t> </a:t>
            </a:r>
            <a:r>
              <a:rPr sz="2100" spc="80" dirty="0">
                <a:latin typeface="Arial MT"/>
                <a:cs typeface="Arial MT"/>
              </a:rPr>
              <a:t>débroussaillement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05685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CONCERTATION</a:t>
            </a:r>
            <a:r>
              <a:rPr spc="-100" dirty="0"/>
              <a:t> </a:t>
            </a:r>
            <a:r>
              <a:rPr spc="-165" dirty="0"/>
              <a:t>POUR</a:t>
            </a:r>
            <a:r>
              <a:rPr spc="-100" dirty="0"/>
              <a:t> </a:t>
            </a:r>
            <a:r>
              <a:rPr spc="-215" dirty="0"/>
              <a:t>L’ÉTABLISSEMENT</a:t>
            </a:r>
            <a:r>
              <a:rPr spc="-100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220" dirty="0"/>
              <a:t>L’AP</a:t>
            </a:r>
            <a:r>
              <a:rPr spc="-100" dirty="0"/>
              <a:t> </a:t>
            </a:r>
            <a:r>
              <a:rPr spc="-25" dirty="0"/>
              <a:t>OLD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7677" y="4847399"/>
            <a:ext cx="1506245" cy="150624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28061" y="1323619"/>
            <a:ext cx="8284845" cy="246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90" dirty="0">
                <a:latin typeface="Arial MT"/>
                <a:cs typeface="Arial MT"/>
              </a:rPr>
              <a:t>Profondeur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70" dirty="0">
                <a:latin typeface="Arial MT"/>
                <a:cs typeface="Arial MT"/>
              </a:rPr>
              <a:t> </a:t>
            </a:r>
            <a:r>
              <a:rPr sz="2000" spc="85" dirty="0">
                <a:latin typeface="Arial MT"/>
                <a:cs typeface="Arial MT"/>
              </a:rPr>
              <a:t>débroussaillement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spc="145" dirty="0">
                <a:latin typeface="Arial MT"/>
                <a:cs typeface="Arial MT"/>
              </a:rPr>
              <a:t>pour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les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propriétaires,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spc="95" dirty="0">
                <a:latin typeface="Arial MT"/>
                <a:cs typeface="Arial MT"/>
              </a:rPr>
              <a:t>occupants </a:t>
            </a:r>
            <a:r>
              <a:rPr sz="2000" spc="120" dirty="0">
                <a:latin typeface="Arial MT"/>
                <a:cs typeface="Arial MT"/>
              </a:rPr>
              <a:t>ou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exploitants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terrains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160" dirty="0">
                <a:latin typeface="Arial MT"/>
                <a:cs typeface="Arial MT"/>
              </a:rPr>
              <a:t>et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110" dirty="0">
                <a:latin typeface="Arial MT"/>
                <a:cs typeface="Arial MT"/>
              </a:rPr>
              <a:t>constructions</a:t>
            </a:r>
            <a:r>
              <a:rPr sz="2000" spc="-10" dirty="0">
                <a:latin typeface="Arial MT"/>
                <a:cs typeface="Arial MT"/>
              </a:rPr>
              <a:t>  </a:t>
            </a:r>
            <a:r>
              <a:rPr sz="2000" spc="-50" dirty="0">
                <a:latin typeface="Arial MT"/>
                <a:cs typeface="Arial MT"/>
              </a:rPr>
              <a:t>: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 MT"/>
              <a:cs typeface="Arial MT"/>
            </a:endParaRPr>
          </a:p>
          <a:p>
            <a:pPr marL="12700" marR="5080" indent="75565" algn="just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85" dirty="0">
                <a:latin typeface="Arial MT"/>
                <a:cs typeface="Arial MT"/>
              </a:rPr>
              <a:t> </a:t>
            </a:r>
            <a:r>
              <a:rPr sz="2000" spc="130" dirty="0">
                <a:latin typeface="Arial MT"/>
                <a:cs typeface="Arial MT"/>
              </a:rPr>
              <a:t>profondeur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spc="75" dirty="0">
                <a:latin typeface="Arial MT"/>
                <a:cs typeface="Arial MT"/>
              </a:rPr>
              <a:t>50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spc="215" dirty="0">
                <a:latin typeface="Arial MT"/>
                <a:cs typeface="Arial MT"/>
              </a:rPr>
              <a:t>m</a:t>
            </a:r>
            <a:r>
              <a:rPr sz="2000" spc="85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par</a:t>
            </a:r>
            <a:r>
              <a:rPr sz="2000" spc="85" dirty="0">
                <a:latin typeface="Arial MT"/>
                <a:cs typeface="Arial MT"/>
              </a:rPr>
              <a:t> </a:t>
            </a:r>
            <a:r>
              <a:rPr sz="2000" spc="155" dirty="0">
                <a:latin typeface="Arial MT"/>
                <a:cs typeface="Arial MT"/>
              </a:rPr>
              <a:t>rapport</a:t>
            </a:r>
            <a:r>
              <a:rPr sz="2000" spc="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à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80" dirty="0">
                <a:latin typeface="Arial MT"/>
                <a:cs typeface="Arial MT"/>
              </a:rPr>
              <a:t> </a:t>
            </a:r>
            <a:r>
              <a:rPr sz="2000" spc="125" dirty="0">
                <a:latin typeface="Arial MT"/>
                <a:cs typeface="Arial MT"/>
              </a:rPr>
              <a:t>construction</a:t>
            </a:r>
            <a:r>
              <a:rPr sz="2000" spc="8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(maison;</a:t>
            </a:r>
            <a:r>
              <a:rPr sz="2000" spc="80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parc </a:t>
            </a:r>
            <a:r>
              <a:rPr sz="2000" dirty="0">
                <a:latin typeface="Arial MT"/>
                <a:cs typeface="Arial MT"/>
              </a:rPr>
              <a:t>PV;</a:t>
            </a:r>
            <a:r>
              <a:rPr sz="2000" spc="150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poste</a:t>
            </a:r>
            <a:r>
              <a:rPr sz="2000" spc="1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source;</a:t>
            </a:r>
            <a:r>
              <a:rPr sz="2000" spc="150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poste</a:t>
            </a:r>
            <a:r>
              <a:rPr sz="2000" spc="15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150" dirty="0">
                <a:latin typeface="Arial MT"/>
                <a:cs typeface="Arial MT"/>
              </a:rPr>
              <a:t> </a:t>
            </a:r>
            <a:r>
              <a:rPr sz="2000" spc="114" dirty="0">
                <a:latin typeface="Arial MT"/>
                <a:cs typeface="Arial MT"/>
              </a:rPr>
              <a:t>transformation;</a:t>
            </a:r>
            <a:r>
              <a:rPr sz="2000" spc="145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poste</a:t>
            </a:r>
            <a:r>
              <a:rPr sz="2000" spc="14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145" dirty="0">
                <a:latin typeface="Arial MT"/>
                <a:cs typeface="Arial MT"/>
              </a:rPr>
              <a:t> </a:t>
            </a:r>
            <a:r>
              <a:rPr sz="2000" spc="50" dirty="0">
                <a:latin typeface="Arial MT"/>
                <a:cs typeface="Arial MT"/>
              </a:rPr>
              <a:t>livraison;</a:t>
            </a:r>
            <a:r>
              <a:rPr sz="2000" spc="145" dirty="0">
                <a:latin typeface="Arial MT"/>
                <a:cs typeface="Arial MT"/>
              </a:rPr>
              <a:t> </a:t>
            </a:r>
            <a:r>
              <a:rPr sz="2000" spc="30" dirty="0">
                <a:latin typeface="Arial MT"/>
                <a:cs typeface="Arial MT"/>
              </a:rPr>
              <a:t>sauf </a:t>
            </a:r>
            <a:r>
              <a:rPr sz="2000" spc="110" dirty="0">
                <a:latin typeface="Arial MT"/>
                <a:cs typeface="Arial MT"/>
              </a:rPr>
              <a:t>équipements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individuels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distribution)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 MT"/>
              <a:cs typeface="Arial MT"/>
            </a:endParaRPr>
          </a:p>
          <a:p>
            <a:pPr marL="75565" algn="just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sur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parcelle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100" dirty="0">
                <a:latin typeface="Arial MT"/>
                <a:cs typeface="Arial MT"/>
              </a:rPr>
              <a:t>entière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en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75" dirty="0">
                <a:latin typeface="Arial MT"/>
                <a:cs typeface="Arial MT"/>
              </a:rPr>
              <a:t>zone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des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PLU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91348" y="5287568"/>
            <a:ext cx="64865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130" dirty="0">
                <a:latin typeface="Arial MT"/>
                <a:cs typeface="Arial MT"/>
              </a:rPr>
              <a:t>profondeur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100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215" dirty="0">
                <a:latin typeface="Arial MT"/>
                <a:cs typeface="Arial MT"/>
              </a:rPr>
              <a:t>m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aux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85" dirty="0">
                <a:latin typeface="Arial MT"/>
                <a:cs typeface="Arial MT"/>
              </a:rPr>
              <a:t>abords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des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sites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-35" dirty="0">
                <a:latin typeface="Arial MT"/>
                <a:cs typeface="Arial MT"/>
              </a:rPr>
              <a:t>SEVESO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8970">
              <a:lnSpc>
                <a:spcPts val="2305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0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95" dirty="0"/>
              <a:t> </a:t>
            </a:r>
            <a:r>
              <a:rPr spc="-160" dirty="0"/>
              <a:t>ŒUVRE</a:t>
            </a:r>
            <a:r>
              <a:rPr spc="-100" dirty="0"/>
              <a:t> </a:t>
            </a:r>
            <a:r>
              <a:rPr spc="-190" dirty="0"/>
              <a:t>DES</a:t>
            </a:r>
            <a:r>
              <a:rPr spc="-100" dirty="0"/>
              <a:t> </a:t>
            </a:r>
            <a:r>
              <a:rPr spc="-25" dirty="0"/>
              <a:t>OLD</a:t>
            </a:r>
          </a:p>
          <a:p>
            <a:pPr marL="2127250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Publics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concernés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et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75" dirty="0">
                <a:solidFill>
                  <a:srgbClr val="000000"/>
                </a:solidFill>
              </a:rPr>
              <a:t>profondeur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de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débroussaillement</a:t>
            </a:r>
            <a:r>
              <a:rPr sz="1600" spc="-135" dirty="0">
                <a:solidFill>
                  <a:srgbClr val="000000"/>
                </a:solidFill>
              </a:rPr>
              <a:t> </a:t>
            </a:r>
            <a:r>
              <a:rPr sz="1600" spc="-50" dirty="0">
                <a:solidFill>
                  <a:srgbClr val="000000"/>
                </a:solidFill>
              </a:rPr>
              <a:t>-</a:t>
            </a:r>
            <a:r>
              <a:rPr sz="1600" spc="-14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Enjeux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10" dirty="0">
                <a:solidFill>
                  <a:srgbClr val="000000"/>
                </a:solidFill>
              </a:rPr>
              <a:t>localisés</a:t>
            </a:r>
            <a:endParaRPr sz="160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9814" y="2300046"/>
            <a:ext cx="1944119" cy="96070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3042" y="3595559"/>
            <a:ext cx="2165437" cy="87968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3394" y="4207319"/>
            <a:ext cx="11470005" cy="2287905"/>
            <a:chOff x="473394" y="4207319"/>
            <a:chExt cx="11470005" cy="2287905"/>
          </a:xfrm>
        </p:grpSpPr>
        <p:pic>
          <p:nvPicPr>
            <p:cNvPr id="3" name="object 3" descr="Une image contenant croquis, dessin, Dessin au trait, illustration  Description générée automatiquement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79311" y="4207319"/>
              <a:ext cx="2908841" cy="20210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78317" y="6192354"/>
              <a:ext cx="3965575" cy="302895"/>
            </a:xfrm>
            <a:custGeom>
              <a:avLst/>
              <a:gdLst/>
              <a:ahLst/>
              <a:cxnLst/>
              <a:rect l="l" t="t" r="r" b="b"/>
              <a:pathLst>
                <a:path w="3965575" h="302895">
                  <a:moveTo>
                    <a:pt x="3965041" y="0"/>
                  </a:moveTo>
                  <a:lnTo>
                    <a:pt x="0" y="0"/>
                  </a:lnTo>
                  <a:lnTo>
                    <a:pt x="0" y="302399"/>
                  </a:lnTo>
                  <a:lnTo>
                    <a:pt x="1982520" y="302399"/>
                  </a:lnTo>
                  <a:lnTo>
                    <a:pt x="3965041" y="302399"/>
                  </a:lnTo>
                  <a:lnTo>
                    <a:pt x="3965041" y="0"/>
                  </a:lnTo>
                  <a:close/>
                </a:path>
              </a:pathLst>
            </a:custGeom>
            <a:solidFill>
              <a:srgbClr val="0599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9844" y="209524"/>
            <a:ext cx="1098359" cy="441718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8970">
              <a:lnSpc>
                <a:spcPts val="2305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0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95" dirty="0"/>
              <a:t> </a:t>
            </a:r>
            <a:r>
              <a:rPr spc="-160" dirty="0"/>
              <a:t>ŒUVRE</a:t>
            </a:r>
            <a:r>
              <a:rPr spc="-100" dirty="0"/>
              <a:t> </a:t>
            </a:r>
            <a:r>
              <a:rPr spc="-190" dirty="0"/>
              <a:t>DES</a:t>
            </a:r>
            <a:r>
              <a:rPr spc="-100" dirty="0"/>
              <a:t> </a:t>
            </a:r>
            <a:r>
              <a:rPr spc="-25" dirty="0"/>
              <a:t>OLD</a:t>
            </a:r>
          </a:p>
          <a:p>
            <a:pPr marL="2138045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Publics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concernés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et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75" dirty="0">
                <a:solidFill>
                  <a:srgbClr val="000000"/>
                </a:solidFill>
              </a:rPr>
              <a:t>profondeur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de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débroussaillement</a:t>
            </a:r>
            <a:r>
              <a:rPr sz="1600" spc="-135" dirty="0">
                <a:solidFill>
                  <a:srgbClr val="000000"/>
                </a:solidFill>
              </a:rPr>
              <a:t> </a:t>
            </a:r>
            <a:r>
              <a:rPr sz="1600" spc="-50" dirty="0">
                <a:solidFill>
                  <a:srgbClr val="000000"/>
                </a:solidFill>
              </a:rPr>
              <a:t>-</a:t>
            </a:r>
            <a:r>
              <a:rPr sz="1600" spc="-14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Enjeux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linéaires</a:t>
            </a:r>
            <a:endParaRPr sz="1600"/>
          </a:p>
        </p:txBody>
      </p:sp>
      <p:sp>
        <p:nvSpPr>
          <p:cNvPr id="7" name="object 7"/>
          <p:cNvSpPr txBox="1"/>
          <p:nvPr/>
        </p:nvSpPr>
        <p:spPr>
          <a:xfrm>
            <a:off x="400583" y="1051090"/>
            <a:ext cx="5977255" cy="118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latin typeface="Arial Black"/>
                <a:cs typeface="Arial Black"/>
              </a:rPr>
              <a:t>Débroussaillement</a:t>
            </a:r>
            <a:r>
              <a:rPr sz="2000" spc="-65" dirty="0">
                <a:latin typeface="Arial Black"/>
                <a:cs typeface="Arial Black"/>
              </a:rPr>
              <a:t> </a:t>
            </a:r>
            <a:r>
              <a:rPr sz="2000" spc="-190" dirty="0">
                <a:latin typeface="Arial Black"/>
                <a:cs typeface="Arial Black"/>
              </a:rPr>
              <a:t>des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spc="-145" dirty="0">
                <a:latin typeface="Arial Black"/>
                <a:cs typeface="Arial Black"/>
              </a:rPr>
              <a:t>infrastructures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spc="-30" dirty="0">
                <a:latin typeface="Arial Black"/>
                <a:cs typeface="Arial Black"/>
              </a:rPr>
              <a:t>routières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2400"/>
              </a:spcBef>
              <a:tabLst>
                <a:tab pos="429259" algn="l"/>
                <a:tab pos="765810" algn="l"/>
                <a:tab pos="1163955" algn="l"/>
                <a:tab pos="2114550" algn="l"/>
                <a:tab pos="2611120" algn="l"/>
                <a:tab pos="4167504" algn="l"/>
                <a:tab pos="5285740" algn="l"/>
              </a:tabLst>
            </a:pPr>
            <a:r>
              <a:rPr sz="1800" spc="-55" dirty="0">
                <a:latin typeface="Arial MT"/>
                <a:cs typeface="Arial MT"/>
              </a:rPr>
              <a:t>-</a:t>
            </a:r>
            <a:r>
              <a:rPr sz="1800" spc="-50" dirty="0">
                <a:latin typeface="Arial MT"/>
                <a:cs typeface="Arial MT"/>
              </a:rPr>
              <a:t>&gt;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-50" dirty="0">
                <a:latin typeface="Arial MT"/>
                <a:cs typeface="Arial MT"/>
              </a:rPr>
              <a:t>à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-25" dirty="0">
                <a:latin typeface="Arial MT"/>
                <a:cs typeface="Arial MT"/>
              </a:rPr>
              <a:t>la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40" dirty="0">
                <a:latin typeface="Arial MT"/>
                <a:cs typeface="Arial MT"/>
              </a:rPr>
              <a:t>charge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100" dirty="0">
                <a:latin typeface="Arial MT"/>
                <a:cs typeface="Arial MT"/>
              </a:rPr>
              <a:t>du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50" dirty="0">
                <a:latin typeface="Arial MT"/>
                <a:cs typeface="Arial MT"/>
              </a:rPr>
              <a:t>gestionnaire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-10" dirty="0">
                <a:latin typeface="Arial MT"/>
                <a:cs typeface="Arial MT"/>
              </a:rPr>
              <a:t>(DIRMC,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-10" dirty="0">
                <a:latin typeface="Arial MT"/>
                <a:cs typeface="Arial MT"/>
              </a:rPr>
              <a:t>CD43, </a:t>
            </a:r>
            <a:r>
              <a:rPr sz="1800" spc="100" dirty="0">
                <a:latin typeface="Arial MT"/>
                <a:cs typeface="Arial MT"/>
              </a:rPr>
              <a:t>propriétaire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50" dirty="0">
                <a:latin typeface="Arial MT"/>
                <a:cs typeface="Arial MT"/>
              </a:rPr>
              <a:t>privé)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59981" y="1660943"/>
            <a:ext cx="775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latin typeface="Arial MT"/>
                <a:cs typeface="Arial MT"/>
              </a:rPr>
              <a:t>mairie,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0583" y="2483904"/>
            <a:ext cx="6938009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latin typeface="Arial MT"/>
                <a:cs typeface="Arial MT"/>
              </a:rPr>
              <a:t>-</a:t>
            </a:r>
            <a:r>
              <a:rPr sz="1800" dirty="0">
                <a:latin typeface="Arial MT"/>
                <a:cs typeface="Arial MT"/>
              </a:rPr>
              <a:t>&gt;</a:t>
            </a:r>
            <a:r>
              <a:rPr sz="1800" spc="9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dans</a:t>
            </a:r>
            <a:r>
              <a:rPr sz="1800" spc="10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</a:t>
            </a:r>
            <a:r>
              <a:rPr sz="1800" spc="10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massifs</a:t>
            </a:r>
            <a:r>
              <a:rPr sz="1800" spc="105" dirty="0">
                <a:latin typeface="Arial MT"/>
                <a:cs typeface="Arial MT"/>
              </a:rPr>
              <a:t> </a:t>
            </a:r>
            <a:r>
              <a:rPr sz="1800" spc="65" dirty="0">
                <a:latin typeface="Arial MT"/>
                <a:cs typeface="Arial MT"/>
              </a:rPr>
              <a:t>forestiers</a:t>
            </a:r>
            <a:r>
              <a:rPr sz="1800" spc="10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classés</a:t>
            </a:r>
            <a:r>
              <a:rPr sz="1800" spc="10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à</a:t>
            </a:r>
            <a:r>
              <a:rPr sz="1800" spc="10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risque</a:t>
            </a:r>
            <a:r>
              <a:rPr sz="1800" spc="105" dirty="0">
                <a:latin typeface="Arial MT"/>
                <a:cs typeface="Arial MT"/>
              </a:rPr>
              <a:t> </a:t>
            </a:r>
            <a:r>
              <a:rPr sz="1800" spc="140" dirty="0">
                <a:latin typeface="Arial MT"/>
                <a:cs typeface="Arial MT"/>
              </a:rPr>
              <a:t>et</a:t>
            </a:r>
            <a:r>
              <a:rPr sz="1800" spc="130" dirty="0">
                <a:latin typeface="Arial MT"/>
                <a:cs typeface="Arial MT"/>
              </a:rPr>
              <a:t> </a:t>
            </a:r>
            <a:r>
              <a:rPr sz="1800" spc="-140" dirty="0">
                <a:latin typeface="Arial Black"/>
                <a:cs typeface="Arial Black"/>
              </a:rPr>
              <a:t>jusqu’à</a:t>
            </a:r>
            <a:r>
              <a:rPr sz="1800" dirty="0">
                <a:latin typeface="Arial Black"/>
                <a:cs typeface="Arial Black"/>
              </a:rPr>
              <a:t> </a:t>
            </a:r>
            <a:r>
              <a:rPr sz="1800" spc="-120" dirty="0">
                <a:latin typeface="Arial Black"/>
                <a:cs typeface="Arial Black"/>
              </a:rPr>
              <a:t>200</a:t>
            </a:r>
            <a:r>
              <a:rPr sz="1800" dirty="0">
                <a:latin typeface="Arial Black"/>
                <a:cs typeface="Arial Black"/>
              </a:rPr>
              <a:t> </a:t>
            </a:r>
            <a:r>
              <a:rPr sz="1800" spc="-50" dirty="0">
                <a:latin typeface="Arial Black"/>
                <a:cs typeface="Arial Black"/>
              </a:rPr>
              <a:t>m </a:t>
            </a:r>
            <a:r>
              <a:rPr sz="1800" spc="-105" dirty="0">
                <a:latin typeface="Arial Black"/>
                <a:cs typeface="Arial Black"/>
              </a:rPr>
              <a:t>de</a:t>
            </a:r>
            <a:r>
              <a:rPr sz="1800" spc="-114" dirty="0">
                <a:latin typeface="Arial Black"/>
                <a:cs typeface="Arial Black"/>
              </a:rPr>
              <a:t> </a:t>
            </a:r>
            <a:r>
              <a:rPr sz="1800" spc="-240" dirty="0">
                <a:latin typeface="Arial Black"/>
                <a:cs typeface="Arial Black"/>
              </a:rPr>
              <a:t>ces</a:t>
            </a:r>
            <a:r>
              <a:rPr sz="1800" spc="-11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derniers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-55" dirty="0">
                <a:latin typeface="Arial MT"/>
                <a:cs typeface="Arial MT"/>
              </a:rPr>
              <a:t>-</a:t>
            </a:r>
            <a:r>
              <a:rPr sz="1800" dirty="0">
                <a:latin typeface="Arial MT"/>
                <a:cs typeface="Arial MT"/>
              </a:rPr>
              <a:t>&gt; </a:t>
            </a:r>
            <a:r>
              <a:rPr sz="1800" spc="130" dirty="0">
                <a:latin typeface="Arial MT"/>
                <a:cs typeface="Arial MT"/>
              </a:rPr>
              <a:t>pour</a:t>
            </a:r>
            <a:r>
              <a:rPr sz="1800" dirty="0">
                <a:latin typeface="Arial MT"/>
                <a:cs typeface="Arial MT"/>
              </a:rPr>
              <a:t> les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RN: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120" dirty="0">
                <a:latin typeface="Arial Black"/>
                <a:cs typeface="Arial Black"/>
              </a:rPr>
              <a:t>3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spc="-170" dirty="0">
                <a:latin typeface="Arial Black"/>
                <a:cs typeface="Arial Black"/>
              </a:rPr>
              <a:t>m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MT"/>
                <a:cs typeface="Arial MT"/>
              </a:rPr>
              <a:t>à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120" dirty="0">
                <a:latin typeface="Arial MT"/>
                <a:cs typeface="Arial MT"/>
              </a:rPr>
              <a:t>partir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125" dirty="0">
                <a:latin typeface="Arial MT"/>
                <a:cs typeface="Arial MT"/>
              </a:rPr>
              <a:t>du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60" dirty="0">
                <a:latin typeface="Arial MT"/>
                <a:cs typeface="Arial MT"/>
              </a:rPr>
              <a:t>marquage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de</a:t>
            </a:r>
            <a:r>
              <a:rPr sz="1800" dirty="0">
                <a:latin typeface="Arial MT"/>
                <a:cs typeface="Arial MT"/>
              </a:rPr>
              <a:t> la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ligne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de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45" dirty="0">
                <a:latin typeface="Arial MT"/>
                <a:cs typeface="Arial MT"/>
              </a:rPr>
              <a:t>rive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 MT"/>
              <a:cs typeface="Arial MT"/>
            </a:endParaRPr>
          </a:p>
          <a:p>
            <a:pPr marL="12700" marR="5715">
              <a:lnSpc>
                <a:spcPct val="100000"/>
              </a:lnSpc>
            </a:pPr>
            <a:r>
              <a:rPr sz="1800" spc="-55" dirty="0">
                <a:latin typeface="Arial MT"/>
                <a:cs typeface="Arial MT"/>
              </a:rPr>
              <a:t>-</a:t>
            </a:r>
            <a:r>
              <a:rPr sz="1800" dirty="0">
                <a:latin typeface="Arial MT"/>
                <a:cs typeface="Arial MT"/>
              </a:rPr>
              <a:t>&gt;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spc="130" dirty="0">
                <a:latin typeface="Arial MT"/>
                <a:cs typeface="Arial MT"/>
              </a:rPr>
              <a:t>pour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RD</a:t>
            </a:r>
            <a:r>
              <a:rPr sz="1800" spc="3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sur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le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réseau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spc="85" dirty="0">
                <a:latin typeface="Arial MT"/>
                <a:cs typeface="Arial MT"/>
              </a:rPr>
              <a:t>principal:</a:t>
            </a:r>
            <a:r>
              <a:rPr sz="1800" spc="345" dirty="0">
                <a:latin typeface="Arial MT"/>
                <a:cs typeface="Arial MT"/>
              </a:rPr>
              <a:t> </a:t>
            </a:r>
            <a:r>
              <a:rPr sz="1800" dirty="0">
                <a:latin typeface="Arial Black"/>
                <a:cs typeface="Arial Black"/>
              </a:rPr>
              <a:t>2</a:t>
            </a:r>
            <a:r>
              <a:rPr sz="1800" spc="2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</a:t>
            </a:r>
            <a:r>
              <a:rPr sz="1800" spc="2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MT"/>
                <a:cs typeface="Arial MT"/>
              </a:rPr>
              <a:t>à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spc="120" dirty="0">
                <a:latin typeface="Arial MT"/>
                <a:cs typeface="Arial MT"/>
              </a:rPr>
              <a:t>partir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spc="125" dirty="0">
                <a:latin typeface="Arial MT"/>
                <a:cs typeface="Arial MT"/>
              </a:rPr>
              <a:t>du</a:t>
            </a:r>
            <a:r>
              <a:rPr sz="1800" spc="320" dirty="0">
                <a:latin typeface="Arial MT"/>
                <a:cs typeface="Arial MT"/>
              </a:rPr>
              <a:t> </a:t>
            </a:r>
            <a:r>
              <a:rPr sz="1800" spc="120" dirty="0">
                <a:latin typeface="Arial MT"/>
                <a:cs typeface="Arial MT"/>
              </a:rPr>
              <a:t>bord </a:t>
            </a:r>
            <a:r>
              <a:rPr sz="1800" spc="80" dirty="0">
                <a:latin typeface="Arial MT"/>
                <a:cs typeface="Arial MT"/>
              </a:rPr>
              <a:t>revêtu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110" dirty="0">
                <a:latin typeface="Arial MT"/>
                <a:cs typeface="Arial MT"/>
              </a:rPr>
              <a:t>de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chaussée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110" dirty="0">
                <a:latin typeface="Arial MT"/>
                <a:cs typeface="Arial MT"/>
              </a:rPr>
              <a:t>ou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à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120" dirty="0">
                <a:latin typeface="Arial MT"/>
                <a:cs typeface="Arial MT"/>
              </a:rPr>
              <a:t>partir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130" dirty="0">
                <a:latin typeface="Arial MT"/>
                <a:cs typeface="Arial MT"/>
              </a:rPr>
              <a:t>du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50" dirty="0">
                <a:latin typeface="Arial MT"/>
                <a:cs typeface="Arial MT"/>
              </a:rPr>
              <a:t>marquage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 MT"/>
              <a:cs typeface="Arial MT"/>
            </a:endParaRPr>
          </a:p>
          <a:p>
            <a:pPr marL="12700" marR="8255">
              <a:lnSpc>
                <a:spcPct val="100000"/>
              </a:lnSpc>
            </a:pPr>
            <a:r>
              <a:rPr sz="1800" spc="-55" dirty="0">
                <a:latin typeface="Arial MT"/>
                <a:cs typeface="Arial MT"/>
              </a:rPr>
              <a:t>-</a:t>
            </a:r>
            <a:r>
              <a:rPr sz="1800" dirty="0">
                <a:latin typeface="Arial MT"/>
                <a:cs typeface="Arial MT"/>
              </a:rPr>
              <a:t>&gt;</a:t>
            </a:r>
            <a:r>
              <a:rPr sz="1800" spc="10" dirty="0">
                <a:latin typeface="Arial MT"/>
                <a:cs typeface="Arial MT"/>
              </a:rPr>
              <a:t>  </a:t>
            </a:r>
            <a:r>
              <a:rPr sz="1800" spc="130" dirty="0">
                <a:latin typeface="Arial MT"/>
                <a:cs typeface="Arial MT"/>
              </a:rPr>
              <a:t>pour</a:t>
            </a:r>
            <a:r>
              <a:rPr sz="1800" spc="1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les</a:t>
            </a:r>
            <a:r>
              <a:rPr sz="1800" spc="10" dirty="0">
                <a:latin typeface="Arial MT"/>
                <a:cs typeface="Arial MT"/>
              </a:rPr>
              <a:t>  </a:t>
            </a:r>
            <a:r>
              <a:rPr sz="1800" spc="50" dirty="0">
                <a:latin typeface="Arial MT"/>
                <a:cs typeface="Arial MT"/>
              </a:rPr>
              <a:t>autres</a:t>
            </a:r>
            <a:r>
              <a:rPr sz="1800" spc="10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voies</a:t>
            </a:r>
            <a:r>
              <a:rPr sz="1800" spc="10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(RD</a:t>
            </a:r>
            <a:r>
              <a:rPr sz="1800" spc="15" dirty="0">
                <a:latin typeface="Arial MT"/>
                <a:cs typeface="Arial MT"/>
              </a:rPr>
              <a:t>  </a:t>
            </a:r>
            <a:r>
              <a:rPr sz="1800" spc="125" dirty="0">
                <a:latin typeface="Arial MT"/>
                <a:cs typeface="Arial MT"/>
              </a:rPr>
              <a:t>du</a:t>
            </a:r>
            <a:r>
              <a:rPr sz="1800" spc="10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réseau</a:t>
            </a:r>
            <a:r>
              <a:rPr sz="1800" spc="5" dirty="0">
                <a:latin typeface="Arial MT"/>
                <a:cs typeface="Arial MT"/>
              </a:rPr>
              <a:t>  </a:t>
            </a:r>
            <a:r>
              <a:rPr sz="1800" spc="50" dirty="0">
                <a:latin typeface="Arial MT"/>
                <a:cs typeface="Arial MT"/>
              </a:rPr>
              <a:t>secondaire,</a:t>
            </a:r>
            <a:r>
              <a:rPr sz="1800" spc="1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VC,</a:t>
            </a:r>
            <a:r>
              <a:rPr sz="1800" spc="10" dirty="0">
                <a:latin typeface="Arial MT"/>
                <a:cs typeface="Arial MT"/>
              </a:rPr>
              <a:t>  </a:t>
            </a:r>
            <a:r>
              <a:rPr sz="1800" spc="-25" dirty="0">
                <a:latin typeface="Arial MT"/>
                <a:cs typeface="Arial MT"/>
              </a:rPr>
              <a:t>CR </a:t>
            </a:r>
            <a:r>
              <a:rPr sz="1800" spc="55" dirty="0">
                <a:latin typeface="Arial MT"/>
                <a:cs typeface="Arial MT"/>
              </a:rPr>
              <a:t>revêtu,</a:t>
            </a:r>
            <a:r>
              <a:rPr sz="1800" spc="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voies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privées):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spc="85" dirty="0">
                <a:latin typeface="Arial MT"/>
                <a:cs typeface="Arial MT"/>
              </a:rPr>
              <a:t>gabarit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spc="-135" dirty="0">
                <a:latin typeface="Arial Black"/>
                <a:cs typeface="Arial Black"/>
              </a:rPr>
              <a:t>4m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-125" dirty="0">
                <a:latin typeface="Arial Black"/>
                <a:cs typeface="Arial Black"/>
              </a:rPr>
              <a:t>×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-135" dirty="0">
                <a:latin typeface="Arial Black"/>
                <a:cs typeface="Arial Black"/>
              </a:rPr>
              <a:t>4m</a:t>
            </a:r>
            <a:r>
              <a:rPr sz="1800" spc="-45" dirty="0">
                <a:latin typeface="Arial Black"/>
                <a:cs typeface="Arial Black"/>
              </a:rPr>
              <a:t> </a:t>
            </a:r>
            <a:r>
              <a:rPr sz="1800" spc="105" dirty="0">
                <a:latin typeface="Arial MT"/>
                <a:cs typeface="Arial MT"/>
              </a:rPr>
              <a:t>uniquement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22997" y="864717"/>
            <a:ext cx="4246245" cy="3178175"/>
            <a:chOff x="7622997" y="864717"/>
            <a:chExt cx="4246245" cy="317817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2997" y="1651317"/>
              <a:ext cx="4245838" cy="239148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072446" y="3378961"/>
              <a:ext cx="835660" cy="184150"/>
            </a:xfrm>
            <a:custGeom>
              <a:avLst/>
              <a:gdLst/>
              <a:ahLst/>
              <a:cxnLst/>
              <a:rect l="l" t="t" r="r" b="b"/>
              <a:pathLst>
                <a:path w="835659" h="184150">
                  <a:moveTo>
                    <a:pt x="663473" y="0"/>
                  </a:moveTo>
                  <a:lnTo>
                    <a:pt x="665988" y="37439"/>
                  </a:lnTo>
                  <a:lnTo>
                    <a:pt x="163791" y="71640"/>
                  </a:lnTo>
                  <a:lnTo>
                    <a:pt x="161277" y="34201"/>
                  </a:lnTo>
                  <a:lnTo>
                    <a:pt x="0" y="120243"/>
                  </a:lnTo>
                  <a:lnTo>
                    <a:pt x="171348" y="183959"/>
                  </a:lnTo>
                  <a:lnTo>
                    <a:pt x="168833" y="146164"/>
                  </a:lnTo>
                  <a:lnTo>
                    <a:pt x="671029" y="111963"/>
                  </a:lnTo>
                  <a:lnTo>
                    <a:pt x="673912" y="149758"/>
                  </a:lnTo>
                  <a:lnTo>
                    <a:pt x="835190" y="63360"/>
                  </a:lnTo>
                  <a:lnTo>
                    <a:pt x="663473" y="0"/>
                  </a:lnTo>
                  <a:close/>
                </a:path>
              </a:pathLst>
            </a:custGeom>
            <a:solidFill>
              <a:srgbClr val="0599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072446" y="3378961"/>
              <a:ext cx="835660" cy="184150"/>
            </a:xfrm>
            <a:custGeom>
              <a:avLst/>
              <a:gdLst/>
              <a:ahLst/>
              <a:cxnLst/>
              <a:rect l="l" t="t" r="r" b="b"/>
              <a:pathLst>
                <a:path w="835659" h="184150">
                  <a:moveTo>
                    <a:pt x="0" y="120243"/>
                  </a:moveTo>
                  <a:lnTo>
                    <a:pt x="161277" y="34201"/>
                  </a:lnTo>
                  <a:lnTo>
                    <a:pt x="163791" y="71640"/>
                  </a:lnTo>
                  <a:lnTo>
                    <a:pt x="665988" y="37439"/>
                  </a:lnTo>
                  <a:lnTo>
                    <a:pt x="663473" y="0"/>
                  </a:lnTo>
                  <a:lnTo>
                    <a:pt x="835190" y="63360"/>
                  </a:lnTo>
                  <a:lnTo>
                    <a:pt x="673912" y="149758"/>
                  </a:lnTo>
                  <a:lnTo>
                    <a:pt x="671029" y="111963"/>
                  </a:lnTo>
                  <a:lnTo>
                    <a:pt x="168833" y="146164"/>
                  </a:lnTo>
                  <a:lnTo>
                    <a:pt x="171348" y="183959"/>
                  </a:lnTo>
                  <a:lnTo>
                    <a:pt x="0" y="120243"/>
                  </a:lnTo>
                  <a:close/>
                </a:path>
              </a:pathLst>
            </a:custGeom>
            <a:ln w="3175">
              <a:solidFill>
                <a:srgbClr val="3364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067404" y="1392123"/>
              <a:ext cx="454025" cy="1993264"/>
            </a:xfrm>
            <a:custGeom>
              <a:avLst/>
              <a:gdLst/>
              <a:ahLst/>
              <a:cxnLst/>
              <a:rect l="l" t="t" r="r" b="b"/>
              <a:pathLst>
                <a:path w="454025" h="1993264">
                  <a:moveTo>
                    <a:pt x="0" y="0"/>
                  </a:moveTo>
                  <a:lnTo>
                    <a:pt x="453961" y="19929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39036" y="864717"/>
              <a:ext cx="2593340" cy="601345"/>
            </a:xfrm>
            <a:custGeom>
              <a:avLst/>
              <a:gdLst/>
              <a:ahLst/>
              <a:cxnLst/>
              <a:rect l="l" t="t" r="r" b="b"/>
              <a:pathLst>
                <a:path w="2593340" h="601344">
                  <a:moveTo>
                    <a:pt x="2592730" y="0"/>
                  </a:moveTo>
                  <a:lnTo>
                    <a:pt x="0" y="0"/>
                  </a:lnTo>
                  <a:lnTo>
                    <a:pt x="0" y="601205"/>
                  </a:lnTo>
                  <a:lnTo>
                    <a:pt x="1296365" y="601205"/>
                  </a:lnTo>
                  <a:lnTo>
                    <a:pt x="2592730" y="601205"/>
                  </a:lnTo>
                  <a:lnTo>
                    <a:pt x="2592730" y="0"/>
                  </a:lnTo>
                  <a:close/>
                </a:path>
              </a:pathLst>
            </a:custGeom>
            <a:solidFill>
              <a:srgbClr val="0599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055623" y="6244450"/>
            <a:ext cx="35007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FFFFFF"/>
                </a:solidFill>
                <a:latin typeface="Arial MT"/>
                <a:cs typeface="Arial MT"/>
              </a:rPr>
              <a:t>gabarit</a:t>
            </a:r>
            <a:r>
              <a:rPr sz="12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Arial MT"/>
                <a:cs typeface="Arial MT"/>
              </a:rPr>
              <a:t>mini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4m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largeur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et</a:t>
            </a:r>
            <a:r>
              <a:rPr sz="12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4m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Arial MT"/>
                <a:cs typeface="Arial MT"/>
              </a:rPr>
              <a:t>hauteur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17" name="object 17"/>
          <p:cNvSpPr txBox="1"/>
          <p:nvPr/>
        </p:nvSpPr>
        <p:spPr>
          <a:xfrm>
            <a:off x="8339035" y="864717"/>
            <a:ext cx="2593340" cy="60134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80010" rIns="0" bIns="0" rtlCol="0">
            <a:spAutoFit/>
          </a:bodyPr>
          <a:lstStyle/>
          <a:p>
            <a:pPr marL="386080" marR="328295" indent="-52069">
              <a:lnSpc>
                <a:spcPct val="115700"/>
              </a:lnSpc>
              <a:spcBef>
                <a:spcPts val="630"/>
              </a:spcBef>
            </a:pP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largeur</a:t>
            </a:r>
            <a:r>
              <a:rPr sz="120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à</a:t>
            </a:r>
            <a:r>
              <a:rPr sz="120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Arial MT"/>
                <a:cs typeface="Arial MT"/>
              </a:rPr>
              <a:t>débroussailler</a:t>
            </a:r>
            <a:r>
              <a:rPr sz="1200" spc="1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Arial MT"/>
                <a:cs typeface="Arial MT"/>
              </a:rPr>
              <a:t>en </a:t>
            </a: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fonction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du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type</a:t>
            </a:r>
            <a:r>
              <a:rPr sz="1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2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Arial MT"/>
                <a:cs typeface="Arial MT"/>
              </a:rPr>
              <a:t>voie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4842" y="3112554"/>
            <a:ext cx="11243310" cy="3291204"/>
            <a:chOff x="474842" y="3112554"/>
            <a:chExt cx="11243310" cy="32912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8955" y="3178797"/>
              <a:ext cx="2880360" cy="32245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8445" y="3112554"/>
              <a:ext cx="2901238" cy="3112922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0923" y="210604"/>
            <a:ext cx="1098359" cy="44171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357774" y="1601106"/>
            <a:ext cx="6560184" cy="1325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1581785" algn="l"/>
                <a:tab pos="1997710" algn="l"/>
                <a:tab pos="2752725" algn="l"/>
                <a:tab pos="3331210" algn="l"/>
                <a:tab pos="3741420" algn="l"/>
                <a:tab pos="4381500" algn="l"/>
                <a:tab pos="4991100" algn="l"/>
                <a:tab pos="5321935" algn="l"/>
              </a:tabLst>
            </a:pPr>
            <a:r>
              <a:rPr sz="1600" spc="85" dirty="0">
                <a:latin typeface="Arial MT"/>
                <a:cs typeface="Arial MT"/>
              </a:rPr>
              <a:t>Augmentation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85" dirty="0">
                <a:latin typeface="Arial MT"/>
                <a:cs typeface="Arial MT"/>
              </a:rPr>
              <a:t>du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40" dirty="0">
                <a:latin typeface="Arial MT"/>
                <a:cs typeface="Arial MT"/>
              </a:rPr>
              <a:t>risque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35" dirty="0">
                <a:latin typeface="Arial MT"/>
                <a:cs typeface="Arial MT"/>
              </a:rPr>
              <a:t>feux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70" dirty="0">
                <a:latin typeface="Arial MT"/>
                <a:cs typeface="Arial MT"/>
              </a:rPr>
              <a:t>de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95" dirty="0">
                <a:latin typeface="Arial MT"/>
                <a:cs typeface="Arial MT"/>
              </a:rPr>
              <a:t>forêt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20" dirty="0">
                <a:latin typeface="Arial MT"/>
                <a:cs typeface="Arial MT"/>
              </a:rPr>
              <a:t>avec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25" dirty="0">
                <a:latin typeface="Arial MT"/>
                <a:cs typeface="Arial MT"/>
              </a:rPr>
              <a:t>le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65" dirty="0">
                <a:latin typeface="Arial MT"/>
                <a:cs typeface="Arial MT"/>
              </a:rPr>
              <a:t>changement </a:t>
            </a:r>
            <a:r>
              <a:rPr sz="1600" spc="90" dirty="0">
                <a:latin typeface="Arial MT"/>
                <a:cs typeface="Arial MT"/>
              </a:rPr>
              <a:t>climatique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(sécheresse,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65" dirty="0">
                <a:latin typeface="Arial MT"/>
                <a:cs typeface="Arial MT"/>
              </a:rPr>
              <a:t>dépérissement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des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forêts...)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1600">
              <a:latin typeface="Arial MT"/>
              <a:cs typeface="Arial MT"/>
            </a:endParaRPr>
          </a:p>
          <a:p>
            <a:pPr marL="14986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 MT"/>
                <a:cs typeface="Arial MT"/>
              </a:rPr>
              <a:t>=&gt;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75" dirty="0">
                <a:latin typeface="Arial MT"/>
                <a:cs typeface="Arial MT"/>
              </a:rPr>
              <a:t>Haute-</a:t>
            </a:r>
            <a:r>
              <a:rPr sz="1600" dirty="0">
                <a:latin typeface="Arial MT"/>
                <a:cs typeface="Arial MT"/>
              </a:rPr>
              <a:t>Loire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=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«</a:t>
            </a:r>
            <a:r>
              <a:rPr sz="1600" spc="45" dirty="0">
                <a:latin typeface="Arial MT"/>
                <a:cs typeface="Arial MT"/>
              </a:rPr>
              <a:t> </a:t>
            </a:r>
            <a:r>
              <a:rPr sz="1600" spc="-120" dirty="0">
                <a:latin typeface="Arial Black"/>
                <a:cs typeface="Arial Black"/>
              </a:rPr>
              <a:t>nouveau</a:t>
            </a:r>
            <a:r>
              <a:rPr sz="1600" spc="-70" dirty="0">
                <a:latin typeface="Arial Black"/>
                <a:cs typeface="Arial Black"/>
              </a:rPr>
              <a:t> </a:t>
            </a:r>
            <a:r>
              <a:rPr sz="1600" spc="-95" dirty="0">
                <a:latin typeface="Arial Black"/>
                <a:cs typeface="Arial Black"/>
              </a:rPr>
              <a:t>territoire</a:t>
            </a:r>
            <a:r>
              <a:rPr sz="1600" spc="-65" dirty="0">
                <a:latin typeface="Arial Black"/>
                <a:cs typeface="Arial Black"/>
              </a:rPr>
              <a:t> </a:t>
            </a:r>
            <a:r>
              <a:rPr sz="1600" spc="-90" dirty="0">
                <a:latin typeface="Arial Black"/>
                <a:cs typeface="Arial Black"/>
              </a:rPr>
              <a:t>de</a:t>
            </a:r>
            <a:r>
              <a:rPr sz="1600" spc="-65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feu</a:t>
            </a:r>
            <a:r>
              <a:rPr sz="1600" spc="-40" dirty="0">
                <a:latin typeface="Arial Black"/>
                <a:cs typeface="Arial Black"/>
              </a:rPr>
              <a:t> </a:t>
            </a:r>
            <a:r>
              <a:rPr sz="1600" spc="-50" dirty="0">
                <a:latin typeface="Arial MT"/>
                <a:cs typeface="Arial MT"/>
              </a:rPr>
              <a:t>»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5728220" y="144614"/>
            <a:ext cx="6250940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790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</a:t>
            </a:r>
            <a:r>
              <a:rPr spc="-125" dirty="0"/>
              <a:t> </a:t>
            </a:r>
            <a:r>
              <a:rPr spc="-180" dirty="0"/>
              <a:t>RISQUE</a:t>
            </a:r>
            <a:r>
              <a:rPr spc="-120" dirty="0"/>
              <a:t> </a:t>
            </a:r>
            <a:r>
              <a:rPr spc="-100" dirty="0"/>
              <a:t>INCENDIE</a:t>
            </a:r>
            <a:r>
              <a:rPr spc="-120" dirty="0"/>
              <a:t> </a:t>
            </a:r>
            <a:r>
              <a:rPr spc="-135" dirty="0"/>
              <a:t>DE</a:t>
            </a:r>
            <a:r>
              <a:rPr spc="-120" dirty="0"/>
              <a:t> </a:t>
            </a:r>
            <a:r>
              <a:rPr spc="-135" dirty="0"/>
              <a:t>FORET</a:t>
            </a:r>
          </a:p>
          <a:p>
            <a:pPr marL="12700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Conséquences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70" dirty="0">
                <a:solidFill>
                  <a:srgbClr val="000000"/>
                </a:solidFill>
              </a:rPr>
              <a:t>du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35" dirty="0">
                <a:solidFill>
                  <a:srgbClr val="000000"/>
                </a:solidFill>
              </a:rPr>
              <a:t>changement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climatique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sur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le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risque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65" dirty="0">
                <a:solidFill>
                  <a:srgbClr val="000000"/>
                </a:solidFill>
              </a:rPr>
              <a:t>incendie</a:t>
            </a:r>
            <a:endParaRPr sz="1600"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5805" y="933941"/>
            <a:ext cx="3709213" cy="18504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54659" y="6038900"/>
            <a:ext cx="19913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Arial MT"/>
                <a:cs typeface="Arial MT"/>
              </a:rPr>
              <a:t>AM</a:t>
            </a:r>
            <a:r>
              <a:rPr sz="800" spc="6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13/04/2026</a:t>
            </a:r>
            <a:r>
              <a:rPr sz="800" spc="340" dirty="0">
                <a:latin typeface="Arial MT"/>
                <a:cs typeface="Arial MT"/>
              </a:rPr>
              <a:t> </a:t>
            </a:r>
            <a:r>
              <a:rPr sz="800" spc="60" dirty="0">
                <a:latin typeface="Arial MT"/>
                <a:cs typeface="Arial MT"/>
              </a:rPr>
              <a:t>modifiant</a:t>
            </a:r>
            <a:r>
              <a:rPr sz="800" spc="38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AM</a:t>
            </a:r>
            <a:r>
              <a:rPr sz="800" spc="60" dirty="0">
                <a:latin typeface="Arial MT"/>
                <a:cs typeface="Arial MT"/>
              </a:rPr>
              <a:t> </a:t>
            </a:r>
            <a:r>
              <a:rPr sz="800" spc="-10" dirty="0">
                <a:latin typeface="Arial MT"/>
                <a:cs typeface="Arial MT"/>
              </a:rPr>
              <a:t>06/02/24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10" name="object 10"/>
          <p:cNvSpPr txBox="1"/>
          <p:nvPr/>
        </p:nvSpPr>
        <p:spPr>
          <a:xfrm>
            <a:off x="317055" y="3044703"/>
            <a:ext cx="2990850" cy="1428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600" dirty="0">
                <a:latin typeface="Arial MT"/>
                <a:cs typeface="Arial MT"/>
              </a:rPr>
              <a:t>=&gt;</a:t>
            </a:r>
            <a:r>
              <a:rPr sz="1600" spc="-85" dirty="0">
                <a:latin typeface="Arial MT"/>
                <a:cs typeface="Arial MT"/>
              </a:rPr>
              <a:t> </a:t>
            </a:r>
            <a:r>
              <a:rPr sz="1600" spc="-75" dirty="0">
                <a:latin typeface="Arial Black"/>
                <a:cs typeface="Arial Black"/>
              </a:rPr>
              <a:t>loi</a:t>
            </a:r>
            <a:r>
              <a:rPr sz="1600" spc="10" dirty="0">
                <a:latin typeface="Arial Black"/>
                <a:cs typeface="Arial Black"/>
              </a:rPr>
              <a:t> </a:t>
            </a:r>
            <a:r>
              <a:rPr sz="1600" spc="-20" dirty="0">
                <a:latin typeface="Arial Black"/>
                <a:cs typeface="Arial Black"/>
              </a:rPr>
              <a:t>du</a:t>
            </a:r>
            <a:r>
              <a:rPr sz="1600" dirty="0">
                <a:latin typeface="Arial Black"/>
                <a:cs typeface="Arial Black"/>
              </a:rPr>
              <a:t> </a:t>
            </a:r>
            <a:r>
              <a:rPr sz="1600" spc="-325" dirty="0">
                <a:latin typeface="Arial Black"/>
                <a:cs typeface="Arial Black"/>
              </a:rPr>
              <a:t>10</a:t>
            </a:r>
            <a:r>
              <a:rPr sz="1600" spc="190" dirty="0">
                <a:latin typeface="Arial Black"/>
                <a:cs typeface="Arial Black"/>
              </a:rPr>
              <a:t> </a:t>
            </a:r>
            <a:r>
              <a:rPr sz="1600" spc="-100" dirty="0">
                <a:latin typeface="Arial Black"/>
                <a:cs typeface="Arial Black"/>
              </a:rPr>
              <a:t>juillet</a:t>
            </a:r>
            <a:r>
              <a:rPr sz="1600" spc="5" dirty="0">
                <a:latin typeface="Arial Black"/>
                <a:cs typeface="Arial Black"/>
              </a:rPr>
              <a:t> </a:t>
            </a:r>
            <a:r>
              <a:rPr sz="1600" spc="-110" dirty="0">
                <a:latin typeface="Arial Black"/>
                <a:cs typeface="Arial Black"/>
              </a:rPr>
              <a:t>2023</a:t>
            </a:r>
            <a:r>
              <a:rPr sz="1600" spc="20" dirty="0">
                <a:latin typeface="Arial Black"/>
                <a:cs typeface="Arial Black"/>
              </a:rPr>
              <a:t> </a:t>
            </a:r>
            <a:r>
              <a:rPr sz="1600" spc="40" dirty="0">
                <a:latin typeface="Arial MT"/>
                <a:cs typeface="Arial MT"/>
              </a:rPr>
              <a:t>visant </a:t>
            </a:r>
            <a:r>
              <a:rPr sz="1600" dirty="0">
                <a:latin typeface="Arial MT"/>
                <a:cs typeface="Arial MT"/>
              </a:rPr>
              <a:t>à</a:t>
            </a:r>
            <a:r>
              <a:rPr sz="1600" spc="114" dirty="0">
                <a:latin typeface="Arial MT"/>
                <a:cs typeface="Arial MT"/>
              </a:rPr>
              <a:t> </a:t>
            </a:r>
            <a:r>
              <a:rPr sz="1600" spc="70" dirty="0">
                <a:latin typeface="Arial MT"/>
                <a:cs typeface="Arial MT"/>
              </a:rPr>
              <a:t>renforcer</a:t>
            </a:r>
            <a:r>
              <a:rPr sz="1600" spc="11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114" dirty="0">
                <a:latin typeface="Arial MT"/>
                <a:cs typeface="Arial MT"/>
              </a:rPr>
              <a:t> </a:t>
            </a:r>
            <a:r>
              <a:rPr sz="1600" spc="85" dirty="0">
                <a:latin typeface="Arial MT"/>
                <a:cs typeface="Arial MT"/>
              </a:rPr>
              <a:t>prévention</a:t>
            </a:r>
            <a:r>
              <a:rPr sz="1600" spc="114" dirty="0">
                <a:latin typeface="Arial MT"/>
                <a:cs typeface="Arial MT"/>
              </a:rPr>
              <a:t> </a:t>
            </a:r>
            <a:r>
              <a:rPr sz="1600" spc="120" dirty="0">
                <a:latin typeface="Arial MT"/>
                <a:cs typeface="Arial MT"/>
              </a:rPr>
              <a:t>et</a:t>
            </a:r>
            <a:r>
              <a:rPr sz="1600" spc="114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spc="114" dirty="0">
                <a:latin typeface="Arial MT"/>
                <a:cs typeface="Arial MT"/>
              </a:rPr>
              <a:t>lutte</a:t>
            </a:r>
            <a:r>
              <a:rPr sz="1600" spc="240" dirty="0">
                <a:latin typeface="Arial MT"/>
                <a:cs typeface="Arial MT"/>
              </a:rPr>
              <a:t>  </a:t>
            </a:r>
            <a:r>
              <a:rPr sz="1600" spc="95" dirty="0">
                <a:latin typeface="Arial MT"/>
                <a:cs typeface="Arial MT"/>
              </a:rPr>
              <a:t>contre</a:t>
            </a:r>
            <a:r>
              <a:rPr sz="1600" spc="240" dirty="0">
                <a:latin typeface="Arial MT"/>
                <a:cs typeface="Arial MT"/>
              </a:rPr>
              <a:t>  </a:t>
            </a:r>
            <a:r>
              <a:rPr sz="1600" spc="75" dirty="0">
                <a:latin typeface="Arial MT"/>
                <a:cs typeface="Arial MT"/>
              </a:rPr>
              <a:t>l'intensification </a:t>
            </a:r>
            <a:r>
              <a:rPr sz="1600" spc="120" dirty="0">
                <a:latin typeface="Arial MT"/>
                <a:cs typeface="Arial MT"/>
              </a:rPr>
              <a:t>et</a:t>
            </a:r>
            <a:r>
              <a:rPr sz="1600" spc="310" dirty="0">
                <a:latin typeface="Arial MT"/>
                <a:cs typeface="Arial MT"/>
              </a:rPr>
              <a:t>   </a:t>
            </a:r>
            <a:r>
              <a:rPr sz="1600" spc="65" dirty="0">
                <a:latin typeface="Arial MT"/>
                <a:cs typeface="Arial MT"/>
              </a:rPr>
              <a:t>l'extension</a:t>
            </a:r>
            <a:r>
              <a:rPr sz="1600" spc="310" dirty="0">
                <a:latin typeface="Arial MT"/>
                <a:cs typeface="Arial MT"/>
              </a:rPr>
              <a:t>   </a:t>
            </a:r>
            <a:r>
              <a:rPr sz="1600" spc="110" dirty="0">
                <a:latin typeface="Arial MT"/>
                <a:cs typeface="Arial MT"/>
              </a:rPr>
              <a:t>du</a:t>
            </a:r>
            <a:r>
              <a:rPr sz="1600" spc="310" dirty="0">
                <a:latin typeface="Arial MT"/>
                <a:cs typeface="Arial MT"/>
              </a:rPr>
              <a:t>   </a:t>
            </a:r>
            <a:r>
              <a:rPr sz="1600" spc="-10" dirty="0">
                <a:latin typeface="Arial MT"/>
                <a:cs typeface="Arial MT"/>
              </a:rPr>
              <a:t>risque </a:t>
            </a:r>
            <a:r>
              <a:rPr sz="1600" spc="65" dirty="0">
                <a:latin typeface="Arial MT"/>
                <a:cs typeface="Arial MT"/>
              </a:rPr>
              <a:t>incendie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44" y="209524"/>
            <a:ext cx="1098359" cy="44171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678164" y="850315"/>
            <a:ext cx="2711450" cy="5354320"/>
            <a:chOff x="8678164" y="850315"/>
            <a:chExt cx="2711450" cy="53543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8164" y="2137321"/>
              <a:ext cx="2711157" cy="406692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244518" y="3533038"/>
              <a:ext cx="983615" cy="189865"/>
            </a:xfrm>
            <a:custGeom>
              <a:avLst/>
              <a:gdLst/>
              <a:ahLst/>
              <a:cxnLst/>
              <a:rect l="l" t="t" r="r" b="b"/>
              <a:pathLst>
                <a:path w="983615" h="189864">
                  <a:moveTo>
                    <a:pt x="782281" y="0"/>
                  </a:moveTo>
                  <a:lnTo>
                    <a:pt x="784796" y="37439"/>
                  </a:lnTo>
                  <a:lnTo>
                    <a:pt x="193319" y="77406"/>
                  </a:lnTo>
                  <a:lnTo>
                    <a:pt x="190804" y="39966"/>
                  </a:lnTo>
                  <a:lnTo>
                    <a:pt x="0" y="128155"/>
                  </a:lnTo>
                  <a:lnTo>
                    <a:pt x="200875" y="189725"/>
                  </a:lnTo>
                  <a:lnTo>
                    <a:pt x="198361" y="152285"/>
                  </a:lnTo>
                  <a:lnTo>
                    <a:pt x="789838" y="111963"/>
                  </a:lnTo>
                  <a:lnTo>
                    <a:pt x="792365" y="149758"/>
                  </a:lnTo>
                  <a:lnTo>
                    <a:pt x="983526" y="61201"/>
                  </a:lnTo>
                  <a:lnTo>
                    <a:pt x="782281" y="0"/>
                  </a:lnTo>
                  <a:close/>
                </a:path>
              </a:pathLst>
            </a:custGeom>
            <a:solidFill>
              <a:srgbClr val="0599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44518" y="3533038"/>
              <a:ext cx="983615" cy="189865"/>
            </a:xfrm>
            <a:custGeom>
              <a:avLst/>
              <a:gdLst/>
              <a:ahLst/>
              <a:cxnLst/>
              <a:rect l="l" t="t" r="r" b="b"/>
              <a:pathLst>
                <a:path w="983615" h="189864">
                  <a:moveTo>
                    <a:pt x="0" y="128155"/>
                  </a:moveTo>
                  <a:lnTo>
                    <a:pt x="190804" y="39966"/>
                  </a:lnTo>
                  <a:lnTo>
                    <a:pt x="193319" y="77406"/>
                  </a:lnTo>
                  <a:lnTo>
                    <a:pt x="784796" y="37439"/>
                  </a:lnTo>
                  <a:lnTo>
                    <a:pt x="782281" y="0"/>
                  </a:lnTo>
                  <a:lnTo>
                    <a:pt x="983526" y="61201"/>
                  </a:lnTo>
                  <a:lnTo>
                    <a:pt x="792365" y="149758"/>
                  </a:lnTo>
                  <a:lnTo>
                    <a:pt x="789838" y="111963"/>
                  </a:lnTo>
                  <a:lnTo>
                    <a:pt x="198361" y="152285"/>
                  </a:lnTo>
                  <a:lnTo>
                    <a:pt x="200875" y="189725"/>
                  </a:lnTo>
                  <a:lnTo>
                    <a:pt x="0" y="128155"/>
                  </a:lnTo>
                  <a:close/>
                </a:path>
              </a:pathLst>
            </a:custGeom>
            <a:ln w="3175">
              <a:solidFill>
                <a:srgbClr val="0599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716046" y="1612074"/>
              <a:ext cx="894080" cy="1905000"/>
            </a:xfrm>
            <a:custGeom>
              <a:avLst/>
              <a:gdLst/>
              <a:ahLst/>
              <a:cxnLst/>
              <a:rect l="l" t="t" r="r" b="b"/>
              <a:pathLst>
                <a:path w="894079" h="1905000">
                  <a:moveTo>
                    <a:pt x="0" y="0"/>
                  </a:moveTo>
                  <a:lnTo>
                    <a:pt x="893508" y="19047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33955" y="850315"/>
              <a:ext cx="1890395" cy="805815"/>
            </a:xfrm>
            <a:custGeom>
              <a:avLst/>
              <a:gdLst/>
              <a:ahLst/>
              <a:cxnLst/>
              <a:rect l="l" t="t" r="r" b="b"/>
              <a:pathLst>
                <a:path w="1890395" h="805814">
                  <a:moveTo>
                    <a:pt x="1890369" y="0"/>
                  </a:moveTo>
                  <a:lnTo>
                    <a:pt x="0" y="0"/>
                  </a:lnTo>
                  <a:lnTo>
                    <a:pt x="0" y="805688"/>
                  </a:lnTo>
                  <a:lnTo>
                    <a:pt x="945362" y="805688"/>
                  </a:lnTo>
                  <a:lnTo>
                    <a:pt x="1890369" y="805688"/>
                  </a:lnTo>
                  <a:lnTo>
                    <a:pt x="1890369" y="0"/>
                  </a:lnTo>
                  <a:close/>
                </a:path>
              </a:pathLst>
            </a:custGeom>
            <a:solidFill>
              <a:srgbClr val="0599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8970">
              <a:lnSpc>
                <a:spcPts val="2305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0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95" dirty="0"/>
              <a:t> </a:t>
            </a:r>
            <a:r>
              <a:rPr spc="-160" dirty="0"/>
              <a:t>ŒUVRE</a:t>
            </a:r>
            <a:r>
              <a:rPr spc="-100" dirty="0"/>
              <a:t> </a:t>
            </a:r>
            <a:r>
              <a:rPr spc="-190" dirty="0"/>
              <a:t>DES</a:t>
            </a:r>
            <a:r>
              <a:rPr spc="-100" dirty="0"/>
              <a:t> </a:t>
            </a:r>
            <a:r>
              <a:rPr spc="-25" dirty="0"/>
              <a:t>OLD</a:t>
            </a:r>
          </a:p>
          <a:p>
            <a:pPr marL="2138045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Publics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concernés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et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75" dirty="0">
                <a:solidFill>
                  <a:srgbClr val="000000"/>
                </a:solidFill>
              </a:rPr>
              <a:t>profondeur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de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débroussaillement</a:t>
            </a:r>
            <a:r>
              <a:rPr sz="1600" spc="-135" dirty="0">
                <a:solidFill>
                  <a:srgbClr val="000000"/>
                </a:solidFill>
              </a:rPr>
              <a:t> </a:t>
            </a:r>
            <a:r>
              <a:rPr sz="1600" spc="-50" dirty="0">
                <a:solidFill>
                  <a:srgbClr val="000000"/>
                </a:solidFill>
              </a:rPr>
              <a:t>-</a:t>
            </a:r>
            <a:r>
              <a:rPr sz="1600" spc="-14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Enjeux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linéaires</a:t>
            </a:r>
            <a:endParaRPr sz="16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10" name="object 10"/>
          <p:cNvSpPr txBox="1"/>
          <p:nvPr/>
        </p:nvSpPr>
        <p:spPr>
          <a:xfrm>
            <a:off x="400583" y="1051090"/>
            <a:ext cx="6938645" cy="4294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latin typeface="Arial Black"/>
                <a:cs typeface="Arial Black"/>
              </a:rPr>
              <a:t>Débroussaillement</a:t>
            </a:r>
            <a:r>
              <a:rPr sz="2000" spc="-65" dirty="0">
                <a:latin typeface="Arial Black"/>
                <a:cs typeface="Arial Black"/>
              </a:rPr>
              <a:t> </a:t>
            </a:r>
            <a:r>
              <a:rPr sz="2000" spc="-190" dirty="0">
                <a:latin typeface="Arial Black"/>
                <a:cs typeface="Arial Black"/>
              </a:rPr>
              <a:t>des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spc="-145" dirty="0">
                <a:latin typeface="Arial Black"/>
                <a:cs typeface="Arial Black"/>
              </a:rPr>
              <a:t>infrastructures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spc="-50" dirty="0">
                <a:latin typeface="Arial Black"/>
                <a:cs typeface="Arial Black"/>
              </a:rPr>
              <a:t>ferroviaires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125" dirty="0">
                <a:latin typeface="Arial MT"/>
                <a:cs typeface="Arial MT"/>
              </a:rPr>
              <a:t>uniquement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les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voies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50" dirty="0">
                <a:latin typeface="Arial MT"/>
                <a:cs typeface="Arial MT"/>
              </a:rPr>
              <a:t>ferrées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en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35" dirty="0">
                <a:latin typeface="Arial MT"/>
                <a:cs typeface="Arial MT"/>
              </a:rPr>
              <a:t>service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à la </a:t>
            </a:r>
            <a:r>
              <a:rPr sz="2000" spc="60" dirty="0">
                <a:latin typeface="Arial MT"/>
                <a:cs typeface="Arial MT"/>
              </a:rPr>
              <a:t>charge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140" dirty="0">
                <a:latin typeface="Arial MT"/>
                <a:cs typeface="Arial MT"/>
              </a:rPr>
              <a:t>du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gestionnaire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(SNCF...)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2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à</a:t>
            </a:r>
            <a:r>
              <a:rPr sz="2000" spc="2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réaliser</a:t>
            </a:r>
            <a:r>
              <a:rPr sz="2000" spc="290" dirty="0">
                <a:latin typeface="Arial MT"/>
                <a:cs typeface="Arial MT"/>
              </a:rPr>
              <a:t> </a:t>
            </a:r>
            <a:r>
              <a:rPr sz="2000" spc="50" dirty="0">
                <a:latin typeface="Arial MT"/>
                <a:cs typeface="Arial MT"/>
              </a:rPr>
              <a:t>dans</a:t>
            </a:r>
            <a:r>
              <a:rPr sz="2000" spc="2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les</a:t>
            </a:r>
            <a:r>
              <a:rPr sz="2000" spc="2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massifs</a:t>
            </a:r>
            <a:r>
              <a:rPr sz="2000" spc="2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classés</a:t>
            </a:r>
            <a:r>
              <a:rPr sz="2000" spc="2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à</a:t>
            </a:r>
            <a:r>
              <a:rPr sz="2000" spc="280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risque</a:t>
            </a:r>
            <a:r>
              <a:rPr sz="2000" spc="280" dirty="0">
                <a:latin typeface="Arial MT"/>
                <a:cs typeface="Arial MT"/>
              </a:rPr>
              <a:t> </a:t>
            </a:r>
            <a:r>
              <a:rPr sz="2000" spc="160" dirty="0">
                <a:latin typeface="Arial MT"/>
                <a:cs typeface="Arial MT"/>
              </a:rPr>
              <a:t>et</a:t>
            </a:r>
            <a:r>
              <a:rPr sz="2000" spc="300" dirty="0">
                <a:latin typeface="Arial MT"/>
                <a:cs typeface="Arial MT"/>
              </a:rPr>
              <a:t> </a:t>
            </a:r>
            <a:r>
              <a:rPr sz="2000" spc="-105" dirty="0">
                <a:latin typeface="Arial Black"/>
                <a:cs typeface="Arial Black"/>
              </a:rPr>
              <a:t>jusqu’à </a:t>
            </a:r>
            <a:r>
              <a:rPr sz="2000" spc="-155" dirty="0">
                <a:latin typeface="Arial Black"/>
                <a:cs typeface="Arial Black"/>
              </a:rPr>
              <a:t>20</a:t>
            </a:r>
            <a:r>
              <a:rPr sz="2000" spc="-130" dirty="0">
                <a:latin typeface="Arial Black"/>
                <a:cs typeface="Arial Black"/>
              </a:rPr>
              <a:t> </a:t>
            </a:r>
            <a:r>
              <a:rPr sz="2000" spc="-180" dirty="0">
                <a:latin typeface="Arial Black"/>
                <a:cs typeface="Arial Black"/>
              </a:rPr>
              <a:t>m</a:t>
            </a:r>
            <a:r>
              <a:rPr sz="2000" spc="-120" dirty="0">
                <a:latin typeface="Arial Black"/>
                <a:cs typeface="Arial Black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ces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derniers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000">
              <a:latin typeface="Arial MT"/>
              <a:cs typeface="Arial MT"/>
            </a:endParaRPr>
          </a:p>
          <a:p>
            <a:pPr marL="12700" marR="10795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sur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spc="85" dirty="0">
                <a:latin typeface="Arial MT"/>
                <a:cs typeface="Arial MT"/>
              </a:rPr>
              <a:t>une</a:t>
            </a:r>
            <a:r>
              <a:rPr sz="2000" spc="385" dirty="0">
                <a:latin typeface="Arial MT"/>
                <a:cs typeface="Arial MT"/>
              </a:rPr>
              <a:t> </a:t>
            </a:r>
            <a:r>
              <a:rPr sz="2000" spc="55" dirty="0">
                <a:latin typeface="Arial MT"/>
                <a:cs typeface="Arial MT"/>
              </a:rPr>
              <a:t>largeur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385" dirty="0">
                <a:latin typeface="Arial MT"/>
                <a:cs typeface="Arial MT"/>
              </a:rPr>
              <a:t> </a:t>
            </a:r>
            <a:r>
              <a:rPr sz="2000" spc="75" dirty="0">
                <a:latin typeface="Arial MT"/>
                <a:cs typeface="Arial MT"/>
              </a:rPr>
              <a:t>4</a:t>
            </a:r>
            <a:r>
              <a:rPr sz="2000" spc="375" dirty="0">
                <a:latin typeface="Arial MT"/>
                <a:cs typeface="Arial MT"/>
              </a:rPr>
              <a:t> </a:t>
            </a:r>
            <a:r>
              <a:rPr sz="2000" spc="215" dirty="0">
                <a:latin typeface="Arial MT"/>
                <a:cs typeface="Arial MT"/>
              </a:rPr>
              <a:t>m</a:t>
            </a:r>
            <a:r>
              <a:rPr sz="2000" spc="38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385" dirty="0">
                <a:latin typeface="Arial MT"/>
                <a:cs typeface="Arial MT"/>
              </a:rPr>
              <a:t> </a:t>
            </a:r>
            <a:r>
              <a:rPr sz="2000" spc="160" dirty="0">
                <a:latin typeface="Arial MT"/>
                <a:cs typeface="Arial MT"/>
              </a:rPr>
              <a:t>part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spc="160" dirty="0">
                <a:latin typeface="Arial MT"/>
                <a:cs typeface="Arial MT"/>
              </a:rPr>
              <a:t>et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spc="100" dirty="0">
                <a:latin typeface="Arial MT"/>
                <a:cs typeface="Arial MT"/>
              </a:rPr>
              <a:t>d’autre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spc="140" dirty="0">
                <a:latin typeface="Arial MT"/>
                <a:cs typeface="Arial MT"/>
              </a:rPr>
              <a:t>du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spc="135" dirty="0">
                <a:latin typeface="Arial MT"/>
                <a:cs typeface="Arial MT"/>
              </a:rPr>
              <a:t>bord </a:t>
            </a:r>
            <a:r>
              <a:rPr sz="2000" spc="90" dirty="0">
                <a:latin typeface="Arial MT"/>
                <a:cs typeface="Arial MT"/>
              </a:rPr>
              <a:t>extérieur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voie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ferrée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 MT"/>
              <a:cs typeface="Arial MT"/>
            </a:endParaRPr>
          </a:p>
          <a:p>
            <a:pPr marL="12700" marR="8890">
              <a:lnSpc>
                <a:spcPct val="100000"/>
              </a:lnSpc>
              <a:tabLst>
                <a:tab pos="2104390" algn="l"/>
              </a:tabLst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425" dirty="0">
                <a:latin typeface="Arial MT"/>
                <a:cs typeface="Arial MT"/>
              </a:rPr>
              <a:t> </a:t>
            </a:r>
            <a:r>
              <a:rPr sz="2000" spc="110" dirty="0">
                <a:latin typeface="Arial MT"/>
                <a:cs typeface="Arial MT"/>
              </a:rPr>
              <a:t>sont</a:t>
            </a:r>
            <a:r>
              <a:rPr sz="2000" spc="4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exclus: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65" dirty="0">
                <a:latin typeface="Arial MT"/>
                <a:cs typeface="Arial MT"/>
              </a:rPr>
              <a:t>tunnels,</a:t>
            </a:r>
            <a:r>
              <a:rPr sz="2000" spc="470" dirty="0">
                <a:latin typeface="Arial MT"/>
                <a:cs typeface="Arial MT"/>
              </a:rPr>
              <a:t> </a:t>
            </a:r>
            <a:r>
              <a:rPr sz="2000" spc="100" dirty="0">
                <a:latin typeface="Arial MT"/>
                <a:cs typeface="Arial MT"/>
              </a:rPr>
              <a:t>ponts,</a:t>
            </a:r>
            <a:r>
              <a:rPr sz="2000" spc="4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zones</a:t>
            </a:r>
            <a:r>
              <a:rPr sz="2000" spc="480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emmurées</a:t>
            </a:r>
            <a:r>
              <a:rPr sz="2000" spc="48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ou</a:t>
            </a:r>
            <a:r>
              <a:rPr sz="2000" spc="480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à </a:t>
            </a:r>
            <a:r>
              <a:rPr sz="2000" spc="60" dirty="0">
                <a:latin typeface="Arial MT"/>
                <a:cs typeface="Arial MT"/>
              </a:rPr>
              <a:t>parois</a:t>
            </a:r>
            <a:r>
              <a:rPr sz="2000" spc="-10" dirty="0">
                <a:latin typeface="Arial MT"/>
                <a:cs typeface="Arial MT"/>
              </a:rPr>
              <a:t> rocheuses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33955" y="850315"/>
            <a:ext cx="1890395" cy="80581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10"/>
              </a:spcBef>
            </a:pPr>
            <a:endParaRPr sz="1200">
              <a:latin typeface="Times New Roman"/>
              <a:cs typeface="Times New Roman"/>
            </a:endParaRPr>
          </a:p>
          <a:p>
            <a:pPr marL="230504">
              <a:lnSpc>
                <a:spcPct val="100000"/>
              </a:lnSpc>
            </a:pP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4m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à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débroussailler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44" y="209524"/>
            <a:ext cx="1098359" cy="44171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967878" y="1319034"/>
            <a:ext cx="3899535" cy="4225925"/>
            <a:chOff x="7967878" y="1319034"/>
            <a:chExt cx="3899535" cy="42259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7878" y="2666885"/>
              <a:ext cx="3899522" cy="287747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528761" y="3324961"/>
              <a:ext cx="1428115" cy="191770"/>
            </a:xfrm>
            <a:custGeom>
              <a:avLst/>
              <a:gdLst/>
              <a:ahLst/>
              <a:cxnLst/>
              <a:rect l="l" t="t" r="r" b="b"/>
              <a:pathLst>
                <a:path w="1428115" h="191770">
                  <a:moveTo>
                    <a:pt x="1143723" y="0"/>
                  </a:moveTo>
                  <a:lnTo>
                    <a:pt x="1143723" y="47523"/>
                  </a:lnTo>
                  <a:lnTo>
                    <a:pt x="284035" y="47523"/>
                  </a:lnTo>
                  <a:lnTo>
                    <a:pt x="284035" y="0"/>
                  </a:lnTo>
                  <a:lnTo>
                    <a:pt x="0" y="95758"/>
                  </a:lnTo>
                  <a:lnTo>
                    <a:pt x="284035" y="191160"/>
                  </a:lnTo>
                  <a:lnTo>
                    <a:pt x="284035" y="143281"/>
                  </a:lnTo>
                  <a:lnTo>
                    <a:pt x="1143723" y="143281"/>
                  </a:lnTo>
                  <a:lnTo>
                    <a:pt x="1143723" y="191160"/>
                  </a:lnTo>
                  <a:lnTo>
                    <a:pt x="1428114" y="95034"/>
                  </a:lnTo>
                  <a:lnTo>
                    <a:pt x="1143723" y="0"/>
                  </a:lnTo>
                  <a:close/>
                </a:path>
              </a:pathLst>
            </a:custGeom>
            <a:solidFill>
              <a:srgbClr val="0599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28761" y="3324961"/>
              <a:ext cx="1428115" cy="191770"/>
            </a:xfrm>
            <a:custGeom>
              <a:avLst/>
              <a:gdLst/>
              <a:ahLst/>
              <a:cxnLst/>
              <a:rect l="l" t="t" r="r" b="b"/>
              <a:pathLst>
                <a:path w="1428115" h="191770">
                  <a:moveTo>
                    <a:pt x="0" y="95758"/>
                  </a:moveTo>
                  <a:lnTo>
                    <a:pt x="284035" y="0"/>
                  </a:lnTo>
                  <a:lnTo>
                    <a:pt x="284035" y="47523"/>
                  </a:lnTo>
                  <a:lnTo>
                    <a:pt x="1143723" y="47523"/>
                  </a:lnTo>
                  <a:lnTo>
                    <a:pt x="1143723" y="0"/>
                  </a:lnTo>
                  <a:lnTo>
                    <a:pt x="1428114" y="95034"/>
                  </a:lnTo>
                  <a:lnTo>
                    <a:pt x="1143723" y="191160"/>
                  </a:lnTo>
                  <a:lnTo>
                    <a:pt x="1143723" y="143281"/>
                  </a:lnTo>
                  <a:lnTo>
                    <a:pt x="284035" y="143281"/>
                  </a:lnTo>
                  <a:lnTo>
                    <a:pt x="284035" y="191160"/>
                  </a:lnTo>
                  <a:lnTo>
                    <a:pt x="0" y="95758"/>
                  </a:lnTo>
                  <a:close/>
                </a:path>
              </a:pathLst>
            </a:custGeom>
            <a:ln w="3175">
              <a:solidFill>
                <a:srgbClr val="0599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90520" y="2080806"/>
              <a:ext cx="557530" cy="1275080"/>
            </a:xfrm>
            <a:custGeom>
              <a:avLst/>
              <a:gdLst/>
              <a:ahLst/>
              <a:cxnLst/>
              <a:rect l="l" t="t" r="r" b="b"/>
              <a:pathLst>
                <a:path w="557529" h="1275079">
                  <a:moveTo>
                    <a:pt x="556920" y="0"/>
                  </a:moveTo>
                  <a:lnTo>
                    <a:pt x="0" y="127474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865362" y="1319034"/>
              <a:ext cx="1890395" cy="805815"/>
            </a:xfrm>
            <a:custGeom>
              <a:avLst/>
              <a:gdLst/>
              <a:ahLst/>
              <a:cxnLst/>
              <a:rect l="l" t="t" r="r" b="b"/>
              <a:pathLst>
                <a:path w="1890395" h="805814">
                  <a:moveTo>
                    <a:pt x="1890356" y="0"/>
                  </a:moveTo>
                  <a:lnTo>
                    <a:pt x="0" y="0"/>
                  </a:lnTo>
                  <a:lnTo>
                    <a:pt x="0" y="805688"/>
                  </a:lnTo>
                  <a:lnTo>
                    <a:pt x="945362" y="805688"/>
                  </a:lnTo>
                  <a:lnTo>
                    <a:pt x="1890356" y="805688"/>
                  </a:lnTo>
                  <a:lnTo>
                    <a:pt x="1890356" y="0"/>
                  </a:lnTo>
                  <a:close/>
                </a:path>
              </a:pathLst>
            </a:custGeom>
            <a:solidFill>
              <a:srgbClr val="0599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8970">
              <a:lnSpc>
                <a:spcPts val="2305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0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95" dirty="0"/>
              <a:t> </a:t>
            </a:r>
            <a:r>
              <a:rPr spc="-160" dirty="0"/>
              <a:t>ŒUVRE</a:t>
            </a:r>
            <a:r>
              <a:rPr spc="-100" dirty="0"/>
              <a:t> </a:t>
            </a:r>
            <a:r>
              <a:rPr spc="-190" dirty="0"/>
              <a:t>DES</a:t>
            </a:r>
            <a:r>
              <a:rPr spc="-100" dirty="0"/>
              <a:t> </a:t>
            </a:r>
            <a:r>
              <a:rPr spc="-25" dirty="0"/>
              <a:t>OLD</a:t>
            </a:r>
          </a:p>
          <a:p>
            <a:pPr marL="2138045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Publics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concernés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et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75" dirty="0">
                <a:solidFill>
                  <a:srgbClr val="000000"/>
                </a:solidFill>
              </a:rPr>
              <a:t>profondeur</a:t>
            </a:r>
            <a:r>
              <a:rPr sz="1600" spc="-70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de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débroussaillement</a:t>
            </a:r>
            <a:r>
              <a:rPr sz="1600" spc="-135" dirty="0">
                <a:solidFill>
                  <a:srgbClr val="000000"/>
                </a:solidFill>
              </a:rPr>
              <a:t> </a:t>
            </a:r>
            <a:r>
              <a:rPr sz="1600" spc="-50" dirty="0">
                <a:solidFill>
                  <a:srgbClr val="000000"/>
                </a:solidFill>
              </a:rPr>
              <a:t>-</a:t>
            </a:r>
            <a:r>
              <a:rPr sz="1600" spc="-14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Enjeux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linéaires</a:t>
            </a:r>
            <a:endParaRPr sz="160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10" name="object 10"/>
          <p:cNvSpPr txBox="1"/>
          <p:nvPr/>
        </p:nvSpPr>
        <p:spPr>
          <a:xfrm>
            <a:off x="336854" y="910335"/>
            <a:ext cx="50425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latin typeface="Arial Black"/>
                <a:cs typeface="Arial Black"/>
              </a:rPr>
              <a:t>Débroussaillement</a:t>
            </a:r>
            <a:r>
              <a:rPr sz="2000" spc="-65" dirty="0">
                <a:latin typeface="Arial Black"/>
                <a:cs typeface="Arial Black"/>
              </a:rPr>
              <a:t> </a:t>
            </a:r>
            <a:r>
              <a:rPr sz="2000" spc="-190" dirty="0">
                <a:latin typeface="Arial Black"/>
                <a:cs typeface="Arial Black"/>
              </a:rPr>
              <a:t>des</a:t>
            </a:r>
            <a:r>
              <a:rPr sz="2000" spc="-50" dirty="0">
                <a:latin typeface="Arial Black"/>
                <a:cs typeface="Arial Black"/>
              </a:rPr>
              <a:t> </a:t>
            </a:r>
            <a:r>
              <a:rPr sz="2000" spc="-190" dirty="0">
                <a:latin typeface="Arial Black"/>
                <a:cs typeface="Arial Black"/>
              </a:rPr>
              <a:t>lignes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spc="-125" dirty="0">
                <a:latin typeface="Arial Black"/>
                <a:cs typeface="Arial Black"/>
              </a:rPr>
              <a:t>électriques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just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-</a:t>
            </a:r>
            <a:r>
              <a:rPr dirty="0"/>
              <a:t>&gt; à la </a:t>
            </a:r>
            <a:r>
              <a:rPr spc="60" dirty="0"/>
              <a:t>charge</a:t>
            </a:r>
            <a:r>
              <a:rPr dirty="0"/>
              <a:t> </a:t>
            </a:r>
            <a:r>
              <a:rPr spc="140" dirty="0"/>
              <a:t>du</a:t>
            </a:r>
            <a:r>
              <a:rPr dirty="0"/>
              <a:t> </a:t>
            </a:r>
            <a:r>
              <a:rPr spc="110" dirty="0"/>
              <a:t>propriétaire</a:t>
            </a:r>
            <a:r>
              <a:rPr dirty="0"/>
              <a:t> </a:t>
            </a:r>
            <a:r>
              <a:rPr spc="120" dirty="0"/>
              <a:t>de</a:t>
            </a:r>
            <a:r>
              <a:rPr spc="5" dirty="0"/>
              <a:t> </a:t>
            </a:r>
            <a:r>
              <a:rPr dirty="0"/>
              <a:t>la </a:t>
            </a:r>
            <a:r>
              <a:rPr spc="65" dirty="0"/>
              <a:t>ligne</a:t>
            </a:r>
            <a:r>
              <a:rPr spc="5" dirty="0"/>
              <a:t> </a:t>
            </a:r>
            <a:r>
              <a:rPr spc="-20" dirty="0"/>
              <a:t>(ENEDIS,</a:t>
            </a:r>
            <a:r>
              <a:rPr dirty="0"/>
              <a:t> </a:t>
            </a:r>
            <a:r>
              <a:rPr spc="-20" dirty="0"/>
              <a:t>RTE)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pc="-20" dirty="0"/>
          </a:p>
          <a:p>
            <a:pPr marL="12700" marR="6985" algn="just">
              <a:lnSpc>
                <a:spcPct val="100000"/>
              </a:lnSpc>
            </a:pPr>
            <a:r>
              <a:rPr spc="-10" dirty="0"/>
              <a:t>-</a:t>
            </a:r>
            <a:r>
              <a:rPr dirty="0"/>
              <a:t>&gt;</a:t>
            </a:r>
            <a:r>
              <a:rPr spc="390" dirty="0"/>
              <a:t> </a:t>
            </a:r>
            <a:r>
              <a:rPr dirty="0"/>
              <a:t>à</a:t>
            </a:r>
            <a:r>
              <a:rPr spc="395" dirty="0"/>
              <a:t> </a:t>
            </a:r>
            <a:r>
              <a:rPr dirty="0"/>
              <a:t>réaliser</a:t>
            </a:r>
            <a:r>
              <a:rPr spc="395" dirty="0"/>
              <a:t> </a:t>
            </a:r>
            <a:r>
              <a:rPr spc="125" dirty="0"/>
              <a:t>uniquement</a:t>
            </a:r>
            <a:r>
              <a:rPr spc="385" dirty="0"/>
              <a:t> </a:t>
            </a:r>
            <a:r>
              <a:rPr dirty="0"/>
              <a:t>à</a:t>
            </a:r>
            <a:r>
              <a:rPr spc="390" dirty="0"/>
              <a:t> </a:t>
            </a:r>
            <a:r>
              <a:rPr spc="105" dirty="0"/>
              <a:t>l'intérieur</a:t>
            </a:r>
            <a:r>
              <a:rPr spc="390" dirty="0"/>
              <a:t> </a:t>
            </a:r>
            <a:r>
              <a:rPr dirty="0"/>
              <a:t>des</a:t>
            </a:r>
            <a:r>
              <a:rPr spc="390" dirty="0"/>
              <a:t> </a:t>
            </a:r>
            <a:r>
              <a:rPr dirty="0"/>
              <a:t>massifs</a:t>
            </a:r>
            <a:r>
              <a:rPr spc="385" dirty="0"/>
              <a:t> </a:t>
            </a:r>
            <a:r>
              <a:rPr dirty="0"/>
              <a:t>classés</a:t>
            </a:r>
            <a:r>
              <a:rPr spc="390" dirty="0"/>
              <a:t> </a:t>
            </a:r>
            <a:r>
              <a:rPr spc="-50" dirty="0"/>
              <a:t>à </a:t>
            </a:r>
            <a:r>
              <a:rPr spc="55" dirty="0"/>
              <a:t>risque</a:t>
            </a: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pc="55" dirty="0"/>
          </a:p>
          <a:p>
            <a:pPr marL="12700" marR="5080" algn="just">
              <a:lnSpc>
                <a:spcPct val="100000"/>
              </a:lnSpc>
            </a:pPr>
            <a:r>
              <a:rPr spc="-10" dirty="0"/>
              <a:t>-</a:t>
            </a:r>
            <a:r>
              <a:rPr dirty="0"/>
              <a:t>&gt;</a:t>
            </a:r>
            <a:r>
              <a:rPr spc="300" dirty="0"/>
              <a:t> </a:t>
            </a:r>
            <a:r>
              <a:rPr spc="120" dirty="0"/>
              <a:t>autour</a:t>
            </a:r>
            <a:r>
              <a:rPr spc="305" dirty="0"/>
              <a:t> </a:t>
            </a:r>
            <a:r>
              <a:rPr dirty="0"/>
              <a:t>des</a:t>
            </a:r>
            <a:r>
              <a:rPr spc="300" dirty="0"/>
              <a:t> </a:t>
            </a:r>
            <a:r>
              <a:rPr spc="105" dirty="0"/>
              <a:t>conducteurs</a:t>
            </a:r>
            <a:r>
              <a:rPr spc="305" dirty="0"/>
              <a:t> </a:t>
            </a:r>
            <a:r>
              <a:rPr dirty="0"/>
              <a:t>nus</a:t>
            </a:r>
            <a:r>
              <a:rPr spc="300" dirty="0"/>
              <a:t> </a:t>
            </a:r>
            <a:r>
              <a:rPr dirty="0"/>
              <a:t>:</a:t>
            </a:r>
            <a:r>
              <a:rPr spc="295" dirty="0"/>
              <a:t> </a:t>
            </a:r>
            <a:r>
              <a:rPr spc="75" dirty="0"/>
              <a:t>2</a:t>
            </a:r>
            <a:r>
              <a:rPr spc="300" dirty="0"/>
              <a:t> </a:t>
            </a:r>
            <a:r>
              <a:rPr spc="215" dirty="0"/>
              <a:t>m</a:t>
            </a:r>
            <a:r>
              <a:rPr spc="295" dirty="0"/>
              <a:t> </a:t>
            </a:r>
            <a:r>
              <a:rPr spc="125" dirty="0"/>
              <a:t>entièrement</a:t>
            </a:r>
            <a:r>
              <a:rPr spc="300" dirty="0"/>
              <a:t> </a:t>
            </a:r>
            <a:r>
              <a:rPr spc="-10" dirty="0"/>
              <a:t>dégagée </a:t>
            </a:r>
            <a:r>
              <a:rPr spc="120" dirty="0"/>
              <a:t>de</a:t>
            </a:r>
            <a:r>
              <a:rPr spc="350" dirty="0"/>
              <a:t>  </a:t>
            </a:r>
            <a:r>
              <a:rPr spc="100" dirty="0"/>
              <a:t>végétation</a:t>
            </a:r>
            <a:r>
              <a:rPr spc="355" dirty="0"/>
              <a:t>  </a:t>
            </a:r>
            <a:r>
              <a:rPr spc="50" dirty="0"/>
              <a:t>dans</a:t>
            </a:r>
            <a:r>
              <a:rPr spc="355" dirty="0"/>
              <a:t>  </a:t>
            </a:r>
            <a:r>
              <a:rPr spc="114" dirty="0"/>
              <a:t>toutes</a:t>
            </a:r>
            <a:r>
              <a:rPr spc="355" dirty="0"/>
              <a:t>  </a:t>
            </a:r>
            <a:r>
              <a:rPr dirty="0"/>
              <a:t>les</a:t>
            </a:r>
            <a:r>
              <a:rPr spc="350" dirty="0"/>
              <a:t>  </a:t>
            </a:r>
            <a:r>
              <a:rPr spc="100" dirty="0"/>
              <a:t>directions</a:t>
            </a:r>
            <a:r>
              <a:rPr spc="355" dirty="0"/>
              <a:t>  </a:t>
            </a:r>
            <a:r>
              <a:rPr spc="125" dirty="0"/>
              <a:t>autour</a:t>
            </a:r>
            <a:r>
              <a:rPr spc="350" dirty="0"/>
              <a:t>  </a:t>
            </a:r>
            <a:r>
              <a:rPr spc="-25" dirty="0"/>
              <a:t>des </a:t>
            </a:r>
            <a:r>
              <a:rPr spc="105" dirty="0"/>
              <a:t>conducteurs</a:t>
            </a:r>
            <a:r>
              <a:rPr spc="-5" dirty="0"/>
              <a:t> </a:t>
            </a:r>
            <a:r>
              <a:rPr spc="85" dirty="0"/>
              <a:t>(3m</a:t>
            </a:r>
            <a:r>
              <a:rPr dirty="0"/>
              <a:t> si</a:t>
            </a:r>
            <a:r>
              <a:rPr spc="15" dirty="0"/>
              <a:t> </a:t>
            </a:r>
            <a:r>
              <a:rPr spc="120" dirty="0"/>
              <a:t>surplomb</a:t>
            </a:r>
            <a:r>
              <a:rPr spc="-5" dirty="0"/>
              <a:t> </a:t>
            </a:r>
            <a:r>
              <a:rPr spc="70" dirty="0"/>
              <a:t>d’autres</a:t>
            </a:r>
            <a:r>
              <a:rPr spc="-5" dirty="0"/>
              <a:t> </a:t>
            </a:r>
            <a:r>
              <a:rPr spc="65" dirty="0"/>
              <a:t>OLD</a:t>
            </a:r>
            <a:r>
              <a:rPr dirty="0"/>
              <a:t> au</a:t>
            </a:r>
            <a:r>
              <a:rPr spc="-5" dirty="0"/>
              <a:t> </a:t>
            </a:r>
            <a:r>
              <a:rPr spc="-20" dirty="0"/>
              <a:t>sol)</a:t>
            </a: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pc="-20" dirty="0"/>
          </a:p>
          <a:p>
            <a:pPr marL="12700" marR="5080" algn="just">
              <a:lnSpc>
                <a:spcPct val="100000"/>
              </a:lnSpc>
            </a:pPr>
            <a:r>
              <a:rPr spc="-10" dirty="0"/>
              <a:t>-</a:t>
            </a:r>
            <a:r>
              <a:rPr dirty="0"/>
              <a:t>&gt;</a:t>
            </a:r>
            <a:r>
              <a:rPr spc="55" dirty="0"/>
              <a:t>  </a:t>
            </a:r>
            <a:r>
              <a:rPr spc="120" dirty="0"/>
              <a:t>autour</a:t>
            </a:r>
            <a:r>
              <a:rPr spc="60" dirty="0"/>
              <a:t>  </a:t>
            </a:r>
            <a:r>
              <a:rPr dirty="0"/>
              <a:t>des</a:t>
            </a:r>
            <a:r>
              <a:rPr spc="60" dirty="0"/>
              <a:t>  </a:t>
            </a:r>
            <a:r>
              <a:rPr spc="105" dirty="0"/>
              <a:t>conducteurs</a:t>
            </a:r>
            <a:r>
              <a:rPr spc="60" dirty="0"/>
              <a:t>  </a:t>
            </a:r>
            <a:r>
              <a:rPr dirty="0"/>
              <a:t>isolés</a:t>
            </a:r>
            <a:r>
              <a:rPr spc="60" dirty="0"/>
              <a:t>  </a:t>
            </a:r>
            <a:r>
              <a:rPr dirty="0"/>
              <a:t>:</a:t>
            </a:r>
            <a:r>
              <a:rPr spc="60" dirty="0"/>
              <a:t>  </a:t>
            </a:r>
            <a:r>
              <a:rPr spc="85" dirty="0"/>
              <a:t>aucun</a:t>
            </a:r>
            <a:r>
              <a:rPr spc="60" dirty="0"/>
              <a:t>  </a:t>
            </a:r>
            <a:r>
              <a:rPr spc="165" dirty="0"/>
              <a:t>frottement</a:t>
            </a:r>
            <a:r>
              <a:rPr spc="60" dirty="0"/>
              <a:t>  </a:t>
            </a:r>
            <a:r>
              <a:rPr spc="100" dirty="0"/>
              <a:t>ou </a:t>
            </a:r>
            <a:r>
              <a:rPr spc="150" dirty="0"/>
              <a:t>contact</a:t>
            </a:r>
            <a:r>
              <a:rPr spc="385" dirty="0"/>
              <a:t>  </a:t>
            </a:r>
            <a:r>
              <a:rPr spc="110" dirty="0"/>
              <a:t>entre</a:t>
            </a:r>
            <a:r>
              <a:rPr spc="390" dirty="0"/>
              <a:t>  </a:t>
            </a:r>
            <a:r>
              <a:rPr dirty="0"/>
              <a:t>la</a:t>
            </a:r>
            <a:r>
              <a:rPr spc="390" dirty="0"/>
              <a:t>  </a:t>
            </a:r>
            <a:r>
              <a:rPr spc="100" dirty="0"/>
              <a:t>végétation</a:t>
            </a:r>
            <a:r>
              <a:rPr spc="390" dirty="0"/>
              <a:t>  </a:t>
            </a:r>
            <a:r>
              <a:rPr spc="160" dirty="0"/>
              <a:t>et</a:t>
            </a:r>
            <a:r>
              <a:rPr spc="385" dirty="0"/>
              <a:t>  </a:t>
            </a:r>
            <a:r>
              <a:rPr spc="105" dirty="0"/>
              <a:t>conducteurs</a:t>
            </a:r>
            <a:r>
              <a:rPr spc="385" dirty="0"/>
              <a:t>    </a:t>
            </a:r>
            <a:r>
              <a:rPr spc="55" dirty="0"/>
              <a:t>(arrêté </a:t>
            </a:r>
            <a:r>
              <a:rPr spc="120" dirty="0"/>
              <a:t>technique</a:t>
            </a:r>
            <a:r>
              <a:rPr spc="-35" dirty="0"/>
              <a:t> </a:t>
            </a:r>
            <a:r>
              <a:rPr spc="140" dirty="0"/>
              <a:t>du</a:t>
            </a:r>
            <a:r>
              <a:rPr spc="-30" dirty="0"/>
              <a:t> 17</a:t>
            </a:r>
            <a:r>
              <a:rPr spc="-25" dirty="0"/>
              <a:t> </a:t>
            </a:r>
            <a:r>
              <a:rPr spc="95" dirty="0"/>
              <a:t>mai</a:t>
            </a:r>
            <a:r>
              <a:rPr spc="-35" dirty="0"/>
              <a:t> </a:t>
            </a:r>
            <a:r>
              <a:rPr spc="-20" dirty="0"/>
              <a:t>2001)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865361" y="1319034"/>
            <a:ext cx="1890395" cy="80581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230504" marR="224790" algn="ctr">
              <a:lnSpc>
                <a:spcPct val="115700"/>
              </a:lnSpc>
              <a:spcBef>
                <a:spcPts val="600"/>
              </a:spcBef>
            </a:pPr>
            <a:r>
              <a:rPr sz="1200" spc="90" dirty="0">
                <a:solidFill>
                  <a:srgbClr val="FFFFFF"/>
                </a:solidFill>
                <a:latin typeface="Arial MT"/>
                <a:cs typeface="Arial MT"/>
              </a:rPr>
              <a:t>2m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FFFFFF"/>
                </a:solidFill>
                <a:latin typeface="Arial MT"/>
                <a:cs typeface="Arial MT"/>
              </a:rPr>
              <a:t>à</a:t>
            </a:r>
            <a:r>
              <a:rPr sz="1200" spc="-10" dirty="0">
                <a:solidFill>
                  <a:srgbClr val="FFFFFF"/>
                </a:solidFill>
                <a:latin typeface="Arial MT"/>
                <a:cs typeface="Arial MT"/>
              </a:rPr>
              <a:t> débroussailler </a:t>
            </a:r>
            <a:r>
              <a:rPr sz="1200" spc="75" dirty="0">
                <a:solidFill>
                  <a:srgbClr val="FFFFFF"/>
                </a:solidFill>
                <a:latin typeface="Arial MT"/>
                <a:cs typeface="Arial MT"/>
              </a:rPr>
              <a:t>autour</a:t>
            </a:r>
            <a:r>
              <a:rPr sz="1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des </a:t>
            </a:r>
            <a:r>
              <a:rPr sz="1200" spc="60" dirty="0">
                <a:solidFill>
                  <a:srgbClr val="FFFFFF"/>
                </a:solidFill>
                <a:latin typeface="Arial MT"/>
                <a:cs typeface="Arial MT"/>
              </a:rPr>
              <a:t>conducteurs</a:t>
            </a:r>
            <a:r>
              <a:rPr sz="12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 MT"/>
                <a:cs typeface="Arial MT"/>
              </a:rPr>
              <a:t>nus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44" y="209524"/>
            <a:ext cx="1098359" cy="44171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0045">
              <a:lnSpc>
                <a:spcPts val="2305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0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95" dirty="0"/>
              <a:t> </a:t>
            </a:r>
            <a:r>
              <a:rPr spc="-160" dirty="0"/>
              <a:t>ŒUVRE</a:t>
            </a:r>
            <a:r>
              <a:rPr spc="-100" dirty="0"/>
              <a:t> </a:t>
            </a:r>
            <a:r>
              <a:rPr spc="-190" dirty="0"/>
              <a:t>DES</a:t>
            </a:r>
            <a:r>
              <a:rPr spc="-100" dirty="0"/>
              <a:t> </a:t>
            </a:r>
            <a:r>
              <a:rPr spc="-25" dirty="0"/>
              <a:t>OLD</a:t>
            </a:r>
          </a:p>
          <a:p>
            <a:pPr marL="3651885">
              <a:lnSpc>
                <a:spcPts val="1825"/>
              </a:lnSpc>
            </a:pPr>
            <a:r>
              <a:rPr sz="1600" spc="-130" dirty="0">
                <a:solidFill>
                  <a:srgbClr val="000000"/>
                </a:solidFill>
              </a:rPr>
              <a:t>Exception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65" dirty="0">
                <a:solidFill>
                  <a:srgbClr val="000000"/>
                </a:solidFill>
              </a:rPr>
              <a:t>pour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70" dirty="0">
                <a:solidFill>
                  <a:srgbClr val="000000"/>
                </a:solidFill>
              </a:rPr>
              <a:t>les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30" dirty="0">
                <a:solidFill>
                  <a:srgbClr val="000000"/>
                </a:solidFill>
              </a:rPr>
              <a:t>boisements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05" dirty="0">
                <a:solidFill>
                  <a:srgbClr val="000000"/>
                </a:solidFill>
              </a:rPr>
              <a:t>rivulaires</a:t>
            </a:r>
            <a:endParaRPr sz="1600"/>
          </a:p>
        </p:txBody>
      </p:sp>
      <p:sp>
        <p:nvSpPr>
          <p:cNvPr id="4" name="object 4"/>
          <p:cNvSpPr txBox="1"/>
          <p:nvPr/>
        </p:nvSpPr>
        <p:spPr>
          <a:xfrm>
            <a:off x="336854" y="1401452"/>
            <a:ext cx="11259185" cy="73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99"/>
              </a:lnSpc>
              <a:spcBef>
                <a:spcPts val="100"/>
              </a:spcBef>
            </a:pPr>
            <a:r>
              <a:rPr sz="2000" spc="-95" dirty="0">
                <a:latin typeface="Arial Black"/>
                <a:cs typeface="Arial Black"/>
              </a:rPr>
              <a:t>Ne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45" dirty="0">
                <a:latin typeface="Arial Black"/>
                <a:cs typeface="Arial Black"/>
              </a:rPr>
              <a:t>sont</a:t>
            </a:r>
            <a:r>
              <a:rPr sz="2000" spc="-85" dirty="0">
                <a:latin typeface="Arial Black"/>
                <a:cs typeface="Arial Black"/>
              </a:rPr>
              <a:t> </a:t>
            </a:r>
            <a:r>
              <a:rPr sz="2000" spc="-200" dirty="0">
                <a:latin typeface="Arial Black"/>
                <a:cs typeface="Arial Black"/>
              </a:rPr>
              <a:t>pas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80" dirty="0">
                <a:latin typeface="Arial Black"/>
                <a:cs typeface="Arial Black"/>
              </a:rPr>
              <a:t>concernés</a:t>
            </a:r>
            <a:r>
              <a:rPr sz="2000" spc="-85" dirty="0">
                <a:latin typeface="Arial Black"/>
                <a:cs typeface="Arial Black"/>
              </a:rPr>
              <a:t> </a:t>
            </a:r>
            <a:r>
              <a:rPr sz="2000" spc="-120" dirty="0">
                <a:latin typeface="Arial Black"/>
                <a:cs typeface="Arial Black"/>
              </a:rPr>
              <a:t>par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85" dirty="0">
                <a:latin typeface="Arial Black"/>
                <a:cs typeface="Arial Black"/>
              </a:rPr>
              <a:t>les</a:t>
            </a:r>
            <a:r>
              <a:rPr sz="2000" spc="484" dirty="0">
                <a:latin typeface="Arial Black"/>
                <a:cs typeface="Arial Black"/>
              </a:rPr>
              <a:t> </a:t>
            </a:r>
            <a:r>
              <a:rPr sz="2000" spc="-90" dirty="0">
                <a:latin typeface="Arial Black"/>
                <a:cs typeface="Arial Black"/>
              </a:rPr>
              <a:t>OLD</a:t>
            </a:r>
            <a:r>
              <a:rPr sz="2000" spc="-85" dirty="0">
                <a:latin typeface="Arial Black"/>
                <a:cs typeface="Arial Black"/>
              </a:rPr>
              <a:t> </a:t>
            </a:r>
            <a:r>
              <a:rPr sz="2000" spc="-215" dirty="0">
                <a:latin typeface="Arial Black"/>
                <a:cs typeface="Arial Black"/>
              </a:rPr>
              <a:t>les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65" dirty="0">
                <a:latin typeface="Arial Black"/>
                <a:cs typeface="Arial Black"/>
              </a:rPr>
              <a:t>boisements</a:t>
            </a:r>
            <a:r>
              <a:rPr sz="2000" spc="-85" dirty="0">
                <a:latin typeface="Arial Black"/>
                <a:cs typeface="Arial Black"/>
              </a:rPr>
              <a:t> </a:t>
            </a:r>
            <a:r>
              <a:rPr sz="2000" spc="-160" dirty="0">
                <a:latin typeface="Arial Black"/>
                <a:cs typeface="Arial Black"/>
              </a:rPr>
              <a:t>rivulaires</a:t>
            </a:r>
            <a:r>
              <a:rPr sz="2000" spc="-55" dirty="0">
                <a:latin typeface="Arial Black"/>
                <a:cs typeface="Arial Black"/>
              </a:rPr>
              <a:t> </a:t>
            </a:r>
            <a:r>
              <a:rPr sz="2000" spc="80" dirty="0">
                <a:latin typeface="Arial MT"/>
                <a:cs typeface="Arial MT"/>
              </a:rPr>
              <a:t>(boisements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situés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à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90" dirty="0">
                <a:latin typeface="Arial MT"/>
                <a:cs typeface="Arial MT"/>
              </a:rPr>
              <a:t>moins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95" dirty="0">
                <a:latin typeface="Arial MT"/>
                <a:cs typeface="Arial MT"/>
              </a:rPr>
              <a:t>de </a:t>
            </a:r>
            <a:r>
              <a:rPr sz="2000" dirty="0">
                <a:latin typeface="Arial MT"/>
                <a:cs typeface="Arial MT"/>
              </a:rPr>
              <a:t>10</a:t>
            </a:r>
            <a:r>
              <a:rPr sz="2000" spc="40" dirty="0">
                <a:latin typeface="Arial MT"/>
                <a:cs typeface="Arial MT"/>
              </a:rPr>
              <a:t> </a:t>
            </a:r>
            <a:r>
              <a:rPr sz="2000" spc="85" dirty="0">
                <a:latin typeface="Arial MT"/>
                <a:cs typeface="Arial MT"/>
              </a:rPr>
              <a:t>mètres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140" dirty="0">
                <a:latin typeface="Arial MT"/>
                <a:cs typeface="Arial MT"/>
              </a:rPr>
              <a:t>du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145" dirty="0">
                <a:latin typeface="Arial MT"/>
                <a:cs typeface="Arial MT"/>
              </a:rPr>
              <a:t>lit</a:t>
            </a:r>
            <a:r>
              <a:rPr sz="2000" spc="40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mineur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140" dirty="0">
                <a:latin typeface="Arial MT"/>
                <a:cs typeface="Arial MT"/>
              </a:rPr>
              <a:t>du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cours</a:t>
            </a:r>
            <a:r>
              <a:rPr sz="2000" spc="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d’eau: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100" dirty="0">
                <a:latin typeface="Arial MT"/>
                <a:cs typeface="Arial MT"/>
              </a:rPr>
              <a:t>forêts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alluviales</a:t>
            </a:r>
            <a:r>
              <a:rPr sz="2000" spc="40" dirty="0">
                <a:latin typeface="Arial MT"/>
                <a:cs typeface="Arial MT"/>
              </a:rPr>
              <a:t> </a:t>
            </a:r>
            <a:r>
              <a:rPr sz="2000" spc="160" dirty="0">
                <a:latin typeface="Arial MT"/>
                <a:cs typeface="Arial MT"/>
              </a:rPr>
              <a:t>et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ripisylves)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5673" y="2423160"/>
            <a:ext cx="5946114" cy="37162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22730" y="1721019"/>
          <a:ext cx="10290810" cy="1058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3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5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8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000" spc="105" dirty="0">
                          <a:latin typeface="Arial MT"/>
                          <a:cs typeface="Arial MT"/>
                        </a:rPr>
                        <a:t>par</a:t>
                      </a:r>
                      <a:r>
                        <a:rPr sz="2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55" dirty="0">
                          <a:latin typeface="Arial MT"/>
                          <a:cs typeface="Arial MT"/>
                        </a:rPr>
                        <a:t>broyage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070610">
                        <a:lnSpc>
                          <a:spcPct val="100000"/>
                        </a:lnSpc>
                      </a:pPr>
                      <a:r>
                        <a:rPr sz="2000" spc="105" dirty="0">
                          <a:latin typeface="Arial MT"/>
                          <a:cs typeface="Arial MT"/>
                        </a:rPr>
                        <a:t>par</a:t>
                      </a:r>
                      <a:r>
                        <a:rPr sz="2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130" dirty="0">
                          <a:latin typeface="Arial MT"/>
                          <a:cs typeface="Arial MT"/>
                        </a:rPr>
                        <a:t>exportation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L="572135" marR="24130" algn="ctr">
                        <a:lnSpc>
                          <a:spcPts val="2780"/>
                        </a:lnSpc>
                      </a:pPr>
                      <a:r>
                        <a:rPr sz="2000" spc="110" dirty="0">
                          <a:latin typeface="Arial MT"/>
                          <a:cs typeface="Arial MT"/>
                        </a:rPr>
                        <a:t>exceptionnellement</a:t>
                      </a:r>
                      <a:r>
                        <a:rPr sz="2000" spc="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80" dirty="0">
                          <a:latin typeface="Arial MT"/>
                          <a:cs typeface="Arial MT"/>
                        </a:rPr>
                        <a:t>par </a:t>
                      </a:r>
                      <a:r>
                        <a:rPr sz="2000" spc="75" dirty="0">
                          <a:latin typeface="Arial MT"/>
                          <a:cs typeface="Arial MT"/>
                        </a:rPr>
                        <a:t>brûlage</a:t>
                      </a:r>
                      <a:r>
                        <a:rPr sz="20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(dans</a:t>
                      </a:r>
                      <a:r>
                        <a:rPr sz="2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60" dirty="0">
                          <a:latin typeface="Arial MT"/>
                          <a:cs typeface="Arial MT"/>
                        </a:rPr>
                        <a:t>le</a:t>
                      </a:r>
                      <a:r>
                        <a:rPr sz="20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90" dirty="0">
                          <a:latin typeface="Arial MT"/>
                          <a:cs typeface="Arial MT"/>
                        </a:rPr>
                        <a:t>respect</a:t>
                      </a:r>
                      <a:r>
                        <a:rPr sz="20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-25" dirty="0">
                          <a:latin typeface="Arial MT"/>
                          <a:cs typeface="Arial MT"/>
                        </a:rPr>
                        <a:t>des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règles</a:t>
                      </a:r>
                      <a:r>
                        <a:rPr sz="2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12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20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l’AP</a:t>
                      </a:r>
                      <a:r>
                        <a:rPr sz="2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130" dirty="0">
                          <a:latin typeface="Arial MT"/>
                          <a:cs typeface="Arial MT"/>
                        </a:rPr>
                        <a:t>emploi</a:t>
                      </a:r>
                      <a:r>
                        <a:rPr sz="20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140" dirty="0">
                          <a:latin typeface="Arial MT"/>
                          <a:cs typeface="Arial MT"/>
                        </a:rPr>
                        <a:t>du</a:t>
                      </a:r>
                      <a:r>
                        <a:rPr sz="20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40" dirty="0">
                          <a:latin typeface="Arial MT"/>
                          <a:cs typeface="Arial MT"/>
                        </a:rPr>
                        <a:t>feu)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7579" rIns="0" bIns="0" rtlCol="0">
            <a:spAutoFit/>
          </a:bodyPr>
          <a:lstStyle/>
          <a:p>
            <a:pPr marL="2882900">
              <a:lnSpc>
                <a:spcPts val="2305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100" dirty="0"/>
              <a:t> </a:t>
            </a:r>
            <a:r>
              <a:rPr spc="-195" dirty="0"/>
              <a:t>GÉNÉRALES</a:t>
            </a:r>
            <a:r>
              <a:rPr spc="-10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100" dirty="0"/>
              <a:t> </a:t>
            </a:r>
            <a:r>
              <a:rPr spc="-145" dirty="0"/>
              <a:t>ŒUVRE</a:t>
            </a:r>
            <a:r>
              <a:rPr spc="-105" dirty="0"/>
              <a:t> </a:t>
            </a:r>
            <a:r>
              <a:rPr spc="-185" dirty="0"/>
              <a:t>DES</a:t>
            </a:r>
            <a:r>
              <a:rPr spc="-95" dirty="0"/>
              <a:t> </a:t>
            </a:r>
            <a:r>
              <a:rPr spc="-25" dirty="0"/>
              <a:t>OLD</a:t>
            </a:r>
          </a:p>
          <a:p>
            <a:pPr marL="4352290">
              <a:lnSpc>
                <a:spcPts val="1825"/>
              </a:lnSpc>
            </a:pPr>
            <a:r>
              <a:rPr sz="1600" spc="-114" dirty="0">
                <a:solidFill>
                  <a:srgbClr val="000000"/>
                </a:solidFill>
              </a:rPr>
              <a:t>Modalités</a:t>
            </a:r>
            <a:r>
              <a:rPr sz="1600" spc="-110" dirty="0">
                <a:solidFill>
                  <a:srgbClr val="000000"/>
                </a:solidFill>
              </a:rPr>
              <a:t> </a:t>
            </a:r>
            <a:r>
              <a:rPr sz="1600" spc="-85" dirty="0">
                <a:solidFill>
                  <a:srgbClr val="000000"/>
                </a:solidFill>
              </a:rPr>
              <a:t>pratiques</a:t>
            </a:r>
            <a:r>
              <a:rPr sz="1600" spc="150" dirty="0">
                <a:solidFill>
                  <a:srgbClr val="000000"/>
                </a:solidFill>
              </a:rPr>
              <a:t> </a:t>
            </a:r>
            <a:r>
              <a:rPr sz="1600" dirty="0">
                <a:solidFill>
                  <a:srgbClr val="000000"/>
                </a:solidFill>
              </a:rPr>
              <a:t>-</a:t>
            </a:r>
            <a:r>
              <a:rPr sz="1600" spc="225" dirty="0">
                <a:solidFill>
                  <a:srgbClr val="000000"/>
                </a:solidFill>
              </a:rPr>
              <a:t> </a:t>
            </a:r>
            <a:r>
              <a:rPr sz="1600" spc="-114" dirty="0">
                <a:solidFill>
                  <a:srgbClr val="000000"/>
                </a:solidFill>
              </a:rPr>
              <a:t>Élimination</a:t>
            </a:r>
            <a:r>
              <a:rPr sz="1600" spc="-110" dirty="0">
                <a:solidFill>
                  <a:srgbClr val="000000"/>
                </a:solidFill>
              </a:rPr>
              <a:t> </a:t>
            </a:r>
            <a:r>
              <a:rPr sz="1600" spc="-145" dirty="0">
                <a:solidFill>
                  <a:srgbClr val="000000"/>
                </a:solidFill>
              </a:rPr>
              <a:t>des</a:t>
            </a:r>
            <a:r>
              <a:rPr sz="1600" spc="-110" dirty="0">
                <a:solidFill>
                  <a:srgbClr val="000000"/>
                </a:solidFill>
              </a:rPr>
              <a:t> </a:t>
            </a:r>
            <a:r>
              <a:rPr sz="1600" spc="-100" dirty="0">
                <a:solidFill>
                  <a:srgbClr val="000000"/>
                </a:solidFill>
              </a:rPr>
              <a:t>rémanents</a:t>
            </a:r>
            <a:endParaRPr sz="1600"/>
          </a:p>
        </p:txBody>
      </p:sp>
      <p:sp>
        <p:nvSpPr>
          <p:cNvPr id="5" name="object 5"/>
          <p:cNvSpPr txBox="1"/>
          <p:nvPr/>
        </p:nvSpPr>
        <p:spPr>
          <a:xfrm>
            <a:off x="402742" y="1038136"/>
            <a:ext cx="7667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35" dirty="0">
                <a:latin typeface="Arial Black"/>
                <a:cs typeface="Arial Black"/>
              </a:rPr>
              <a:t>Après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65" dirty="0">
                <a:latin typeface="Arial Black"/>
                <a:cs typeface="Arial Black"/>
              </a:rPr>
              <a:t>débroussaillage,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25" dirty="0">
                <a:latin typeface="Arial Black"/>
                <a:cs typeface="Arial Black"/>
              </a:rPr>
              <a:t>élimination</a:t>
            </a:r>
            <a:r>
              <a:rPr sz="2000" spc="-85" dirty="0">
                <a:latin typeface="Arial Black"/>
                <a:cs typeface="Arial Black"/>
              </a:rPr>
              <a:t> </a:t>
            </a:r>
            <a:r>
              <a:rPr sz="2000" spc="-190" dirty="0">
                <a:latin typeface="Arial Black"/>
                <a:cs typeface="Arial Black"/>
              </a:rPr>
              <a:t>des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65" dirty="0">
                <a:latin typeface="Arial Black"/>
                <a:cs typeface="Arial Black"/>
              </a:rPr>
              <a:t>rémanents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30" dirty="0">
                <a:latin typeface="Arial Black"/>
                <a:cs typeface="Arial Black"/>
              </a:rPr>
              <a:t>obligatoire</a:t>
            </a:r>
            <a:r>
              <a:rPr sz="2000" spc="-85" dirty="0">
                <a:latin typeface="Arial Black"/>
                <a:cs typeface="Arial Black"/>
              </a:rPr>
              <a:t> </a:t>
            </a:r>
            <a:r>
              <a:rPr sz="2000" spc="-50" dirty="0">
                <a:latin typeface="Arial Black"/>
                <a:cs typeface="Arial Black"/>
              </a:rPr>
              <a:t>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742" y="4524814"/>
            <a:ext cx="11584305" cy="10864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165" dirty="0">
                <a:latin typeface="Arial Black"/>
                <a:cs typeface="Arial Black"/>
              </a:rPr>
              <a:t>Suite</a:t>
            </a:r>
            <a:r>
              <a:rPr sz="2000" spc="-95" dirty="0">
                <a:latin typeface="Arial Black"/>
                <a:cs typeface="Arial Black"/>
              </a:rPr>
              <a:t> </a:t>
            </a:r>
            <a:r>
              <a:rPr sz="2000" spc="-220" dirty="0">
                <a:latin typeface="Arial Black"/>
                <a:cs typeface="Arial Black"/>
              </a:rPr>
              <a:t>à</a:t>
            </a:r>
            <a:r>
              <a:rPr sz="2000" spc="-100" dirty="0">
                <a:latin typeface="Arial Black"/>
                <a:cs typeface="Arial Black"/>
              </a:rPr>
              <a:t> </a:t>
            </a:r>
            <a:r>
              <a:rPr sz="2000" spc="-155" dirty="0">
                <a:latin typeface="Arial Black"/>
                <a:cs typeface="Arial Black"/>
              </a:rPr>
              <a:t>une</a:t>
            </a:r>
            <a:r>
              <a:rPr sz="2000" spc="-90" dirty="0">
                <a:latin typeface="Arial Black"/>
                <a:cs typeface="Arial Black"/>
              </a:rPr>
              <a:t> </a:t>
            </a:r>
            <a:r>
              <a:rPr sz="2000" spc="-120" dirty="0">
                <a:latin typeface="Arial Black"/>
                <a:cs typeface="Arial Black"/>
              </a:rPr>
              <a:t>exploitation</a:t>
            </a:r>
            <a:r>
              <a:rPr sz="2000" spc="-100" dirty="0">
                <a:latin typeface="Arial Black"/>
                <a:cs typeface="Arial Black"/>
              </a:rPr>
              <a:t> </a:t>
            </a:r>
            <a:r>
              <a:rPr sz="2000" spc="-140" dirty="0">
                <a:latin typeface="Arial Black"/>
                <a:cs typeface="Arial Black"/>
              </a:rPr>
              <a:t>forestière</a:t>
            </a:r>
            <a:r>
              <a:rPr sz="2000" spc="-95" dirty="0">
                <a:latin typeface="Arial Black"/>
                <a:cs typeface="Arial Black"/>
              </a:rPr>
              <a:t> </a:t>
            </a:r>
            <a:r>
              <a:rPr sz="2000" spc="-175" dirty="0">
                <a:latin typeface="Arial Black"/>
                <a:cs typeface="Arial Black"/>
              </a:rPr>
              <a:t>dans</a:t>
            </a:r>
            <a:r>
              <a:rPr sz="2000" spc="-100" dirty="0">
                <a:latin typeface="Arial Black"/>
                <a:cs typeface="Arial Black"/>
              </a:rPr>
              <a:t> </a:t>
            </a:r>
            <a:r>
              <a:rPr sz="2000" spc="-130" dirty="0">
                <a:latin typeface="Arial Black"/>
                <a:cs typeface="Arial Black"/>
              </a:rPr>
              <a:t>un</a:t>
            </a:r>
            <a:r>
              <a:rPr sz="2000" spc="-100" dirty="0">
                <a:latin typeface="Arial Black"/>
                <a:cs typeface="Arial Black"/>
              </a:rPr>
              <a:t> </a:t>
            </a:r>
            <a:r>
              <a:rPr sz="2000" spc="-125" dirty="0">
                <a:latin typeface="Arial Black"/>
                <a:cs typeface="Arial Black"/>
              </a:rPr>
              <a:t>périmètre</a:t>
            </a:r>
            <a:r>
              <a:rPr sz="2000" spc="-95" dirty="0">
                <a:latin typeface="Arial Black"/>
                <a:cs typeface="Arial Black"/>
              </a:rPr>
              <a:t> </a:t>
            </a:r>
            <a:r>
              <a:rPr sz="2000" spc="-190" dirty="0">
                <a:latin typeface="Arial Black"/>
                <a:cs typeface="Arial Black"/>
              </a:rPr>
              <a:t>soumis</a:t>
            </a:r>
            <a:r>
              <a:rPr sz="2000" spc="-100" dirty="0">
                <a:latin typeface="Arial Black"/>
                <a:cs typeface="Arial Black"/>
              </a:rPr>
              <a:t> </a:t>
            </a:r>
            <a:r>
              <a:rPr sz="2000" spc="-220" dirty="0">
                <a:latin typeface="Arial Black"/>
                <a:cs typeface="Arial Black"/>
              </a:rPr>
              <a:t>à</a:t>
            </a:r>
            <a:r>
              <a:rPr sz="2000" spc="-95" dirty="0">
                <a:latin typeface="Arial Black"/>
                <a:cs typeface="Arial Black"/>
              </a:rPr>
              <a:t> </a:t>
            </a:r>
            <a:r>
              <a:rPr sz="2000" spc="-20" dirty="0">
                <a:latin typeface="Arial Black"/>
                <a:cs typeface="Arial Black"/>
              </a:rPr>
              <a:t>OLD</a:t>
            </a:r>
            <a:r>
              <a:rPr sz="2000" spc="-20" dirty="0">
                <a:latin typeface="Arial MT"/>
                <a:cs typeface="Arial MT"/>
              </a:rPr>
              <a:t>:</a:t>
            </a:r>
            <a:endParaRPr sz="2000">
              <a:latin typeface="Arial MT"/>
              <a:cs typeface="Arial MT"/>
            </a:endParaRPr>
          </a:p>
          <a:p>
            <a:pPr marL="12700" marR="5080">
              <a:lnSpc>
                <a:spcPct val="115999"/>
              </a:lnSpc>
              <a:tabLst>
                <a:tab pos="423545" algn="l"/>
                <a:tab pos="1840864" algn="l"/>
                <a:tab pos="3636645" algn="l"/>
                <a:tab pos="4243070" algn="l"/>
                <a:tab pos="5730240" algn="l"/>
                <a:tab pos="6163310" algn="l"/>
                <a:tab pos="7745730" algn="l"/>
                <a:tab pos="8481695" algn="l"/>
                <a:tab pos="8976360" algn="l"/>
                <a:tab pos="10766425" algn="l"/>
                <a:tab pos="11355705" algn="l"/>
              </a:tabLst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spc="-50" dirty="0">
                <a:latin typeface="Arial MT"/>
                <a:cs typeface="Arial MT"/>
              </a:rPr>
              <a:t>&gt;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100" dirty="0">
                <a:latin typeface="Arial MT"/>
                <a:cs typeface="Arial MT"/>
              </a:rPr>
              <a:t>obligation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110" dirty="0">
                <a:latin typeface="Arial MT"/>
                <a:cs typeface="Arial MT"/>
              </a:rPr>
              <a:t>d'élimination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des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80" dirty="0">
                <a:latin typeface="Arial MT"/>
                <a:cs typeface="Arial MT"/>
              </a:rPr>
              <a:t>rémanents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135" dirty="0">
                <a:latin typeface="Arial MT"/>
                <a:cs typeface="Arial MT"/>
              </a:rPr>
              <a:t>et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45" dirty="0">
                <a:latin typeface="Arial MT"/>
                <a:cs typeface="Arial MT"/>
              </a:rPr>
              <a:t>branchages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issus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95" dirty="0">
                <a:latin typeface="Arial MT"/>
                <a:cs typeface="Arial MT"/>
              </a:rPr>
              <a:t>de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100" dirty="0">
                <a:latin typeface="Arial MT"/>
                <a:cs typeface="Arial MT"/>
              </a:rPr>
              <a:t>l’exploitation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80" dirty="0">
                <a:latin typeface="Arial MT"/>
                <a:cs typeface="Arial MT"/>
              </a:rPr>
              <a:t>par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35" dirty="0">
                <a:latin typeface="Arial MT"/>
                <a:cs typeface="Arial MT"/>
              </a:rPr>
              <a:t>le </a:t>
            </a:r>
            <a:r>
              <a:rPr sz="2000" spc="110" dirty="0">
                <a:latin typeface="Arial MT"/>
                <a:cs typeface="Arial MT"/>
              </a:rPr>
              <a:t>propriétaire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parcelle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70" dirty="0">
                <a:latin typeface="Arial MT"/>
                <a:cs typeface="Arial MT"/>
              </a:rPr>
              <a:t>forestière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2882" y="2901962"/>
            <a:ext cx="1410474" cy="10692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05719" y="3003486"/>
            <a:ext cx="1175532" cy="824395"/>
          </a:xfrm>
          <a:prstGeom prst="rect">
            <a:avLst/>
          </a:prstGeom>
        </p:spPr>
      </p:pic>
      <p:pic>
        <p:nvPicPr>
          <p:cNvPr id="9" name="object 9" descr="Une image contenant dessin, croquis, peinture, art  Description générée automatiquement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19399" y="2949130"/>
            <a:ext cx="1322285" cy="91799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4645">
              <a:lnSpc>
                <a:spcPts val="2305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100" dirty="0"/>
              <a:t> </a:t>
            </a:r>
            <a:r>
              <a:rPr spc="-195" dirty="0"/>
              <a:t>GÉNÉRALES</a:t>
            </a:r>
            <a:r>
              <a:rPr spc="-10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100" dirty="0"/>
              <a:t> </a:t>
            </a:r>
            <a:r>
              <a:rPr spc="-145" dirty="0"/>
              <a:t>ŒUVRE</a:t>
            </a:r>
            <a:r>
              <a:rPr spc="-105" dirty="0"/>
              <a:t> </a:t>
            </a:r>
            <a:r>
              <a:rPr spc="-185" dirty="0"/>
              <a:t>DES</a:t>
            </a:r>
            <a:r>
              <a:rPr spc="-95" dirty="0"/>
              <a:t> </a:t>
            </a:r>
            <a:r>
              <a:rPr spc="-25" dirty="0"/>
              <a:t>OLD</a:t>
            </a:r>
          </a:p>
          <a:p>
            <a:pPr marL="5097780">
              <a:lnSpc>
                <a:spcPts val="1825"/>
              </a:lnSpc>
            </a:pPr>
            <a:r>
              <a:rPr sz="1600" spc="-114" dirty="0">
                <a:solidFill>
                  <a:srgbClr val="000000"/>
                </a:solidFill>
              </a:rPr>
              <a:t>Modalités</a:t>
            </a:r>
            <a:r>
              <a:rPr sz="1600" spc="-110" dirty="0">
                <a:solidFill>
                  <a:srgbClr val="000000"/>
                </a:solidFill>
              </a:rPr>
              <a:t> </a:t>
            </a:r>
            <a:r>
              <a:rPr sz="1600" spc="-85" dirty="0">
                <a:solidFill>
                  <a:srgbClr val="000000"/>
                </a:solidFill>
              </a:rPr>
              <a:t>pratiques</a:t>
            </a:r>
            <a:r>
              <a:rPr sz="1600" spc="145" dirty="0">
                <a:solidFill>
                  <a:srgbClr val="000000"/>
                </a:solidFill>
              </a:rPr>
              <a:t> </a:t>
            </a:r>
            <a:r>
              <a:rPr sz="1600" spc="-50" dirty="0">
                <a:solidFill>
                  <a:srgbClr val="000000"/>
                </a:solidFill>
              </a:rPr>
              <a:t>-</a:t>
            </a:r>
            <a:r>
              <a:rPr sz="1600" spc="-165" dirty="0">
                <a:solidFill>
                  <a:srgbClr val="000000"/>
                </a:solidFill>
              </a:rPr>
              <a:t> </a:t>
            </a:r>
            <a:r>
              <a:rPr sz="1600" spc="-135" dirty="0">
                <a:solidFill>
                  <a:srgbClr val="000000"/>
                </a:solidFill>
              </a:rPr>
              <a:t>Périodes</a:t>
            </a:r>
            <a:r>
              <a:rPr sz="1600" spc="-110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autorisées</a:t>
            </a:r>
            <a:endParaRPr sz="16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4" name="object 4"/>
          <p:cNvSpPr txBox="1"/>
          <p:nvPr/>
        </p:nvSpPr>
        <p:spPr>
          <a:xfrm>
            <a:off x="463943" y="1670375"/>
            <a:ext cx="11106150" cy="1793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99"/>
              </a:lnSpc>
              <a:spcBef>
                <a:spcPts val="100"/>
              </a:spcBef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 </a:t>
            </a:r>
            <a:r>
              <a:rPr sz="2000" spc="85" dirty="0">
                <a:latin typeface="Arial MT"/>
                <a:cs typeface="Arial MT"/>
              </a:rPr>
              <a:t>débroussaillement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50" dirty="0">
                <a:latin typeface="Arial MT"/>
                <a:cs typeface="Arial MT"/>
              </a:rPr>
              <a:t>avec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materiel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lourd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150" dirty="0">
                <a:latin typeface="Arial MT"/>
                <a:cs typeface="Arial MT"/>
              </a:rPr>
              <a:t>autoporté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-95" dirty="0">
                <a:latin typeface="Arial Black"/>
                <a:cs typeface="Arial Black"/>
              </a:rPr>
              <a:t>interdit</a:t>
            </a:r>
            <a:r>
              <a:rPr sz="2000" spc="-110" dirty="0">
                <a:latin typeface="Arial Black"/>
                <a:cs typeface="Arial Black"/>
              </a:rPr>
              <a:t> </a:t>
            </a:r>
            <a:r>
              <a:rPr sz="2000" spc="-90" dirty="0">
                <a:latin typeface="Arial Black"/>
                <a:cs typeface="Arial Black"/>
              </a:rPr>
              <a:t>du</a:t>
            </a:r>
            <a:r>
              <a:rPr sz="2000" spc="-110" dirty="0">
                <a:latin typeface="Arial Black"/>
                <a:cs typeface="Arial Black"/>
              </a:rPr>
              <a:t> </a:t>
            </a:r>
            <a:r>
              <a:rPr sz="2000" spc="-235" dirty="0">
                <a:latin typeface="Arial Black"/>
                <a:cs typeface="Arial Black"/>
              </a:rPr>
              <a:t>1er</a:t>
            </a:r>
            <a:r>
              <a:rPr sz="2000" spc="-114" dirty="0">
                <a:latin typeface="Arial Black"/>
                <a:cs typeface="Arial Black"/>
              </a:rPr>
              <a:t> </a:t>
            </a:r>
            <a:r>
              <a:rPr sz="2000" spc="-210" dirty="0">
                <a:latin typeface="Arial Black"/>
                <a:cs typeface="Arial Black"/>
              </a:rPr>
              <a:t>mars</a:t>
            </a:r>
            <a:r>
              <a:rPr sz="2000" spc="-110" dirty="0">
                <a:latin typeface="Arial Black"/>
                <a:cs typeface="Arial Black"/>
              </a:rPr>
              <a:t> </a:t>
            </a:r>
            <a:r>
              <a:rPr sz="2000" spc="-190" dirty="0">
                <a:latin typeface="Arial Black"/>
                <a:cs typeface="Arial Black"/>
              </a:rPr>
              <a:t>au</a:t>
            </a:r>
            <a:r>
              <a:rPr sz="2000" spc="-110" dirty="0">
                <a:latin typeface="Arial Black"/>
                <a:cs typeface="Arial Black"/>
              </a:rPr>
              <a:t> </a:t>
            </a:r>
            <a:r>
              <a:rPr sz="2000" spc="-235" dirty="0">
                <a:latin typeface="Arial Black"/>
                <a:cs typeface="Arial Black"/>
              </a:rPr>
              <a:t>1er</a:t>
            </a:r>
            <a:r>
              <a:rPr sz="2000" spc="-110" dirty="0">
                <a:latin typeface="Arial Black"/>
                <a:cs typeface="Arial Black"/>
              </a:rPr>
              <a:t> </a:t>
            </a:r>
            <a:r>
              <a:rPr sz="2000" spc="-80" dirty="0">
                <a:latin typeface="Arial Black"/>
                <a:cs typeface="Arial Black"/>
              </a:rPr>
              <a:t>septembre</a:t>
            </a:r>
            <a:r>
              <a:rPr sz="2000" spc="-80" dirty="0">
                <a:latin typeface="Arial MT"/>
                <a:cs typeface="Arial MT"/>
              </a:rPr>
              <a:t>, </a:t>
            </a:r>
            <a:r>
              <a:rPr sz="2000" dirty="0">
                <a:latin typeface="Arial MT"/>
                <a:cs typeface="Arial MT"/>
              </a:rPr>
              <a:t>dès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60" dirty="0">
                <a:latin typeface="Arial MT"/>
                <a:cs typeface="Arial MT"/>
              </a:rPr>
              <a:t>lors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110" dirty="0">
                <a:latin typeface="Arial MT"/>
                <a:cs typeface="Arial MT"/>
              </a:rPr>
              <a:t>que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100" dirty="0">
                <a:latin typeface="Arial MT"/>
                <a:cs typeface="Arial MT"/>
              </a:rPr>
              <a:t>végétation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est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dense,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buissonnante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160" dirty="0">
                <a:latin typeface="Arial MT"/>
                <a:cs typeface="Arial MT"/>
              </a:rPr>
              <a:t>et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arbustive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160" dirty="0">
                <a:latin typeface="Arial MT"/>
                <a:cs typeface="Arial MT"/>
              </a:rPr>
              <a:t>et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110" dirty="0">
                <a:latin typeface="Arial MT"/>
                <a:cs typeface="Arial MT"/>
              </a:rPr>
              <a:t>que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60" dirty="0">
                <a:latin typeface="Arial MT"/>
                <a:cs typeface="Arial MT"/>
              </a:rPr>
              <a:t>surface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à </a:t>
            </a:r>
            <a:r>
              <a:rPr sz="2000" spc="65" dirty="0">
                <a:latin typeface="Arial MT"/>
                <a:cs typeface="Arial MT"/>
              </a:rPr>
              <a:t>débroussailler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est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supérieure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à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75" dirty="0">
                <a:latin typeface="Arial MT"/>
                <a:cs typeface="Arial MT"/>
              </a:rPr>
              <a:t>2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75" dirty="0">
                <a:latin typeface="Arial MT"/>
                <a:cs typeface="Arial MT"/>
              </a:rPr>
              <a:t>500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135" dirty="0">
                <a:latin typeface="Arial MT"/>
                <a:cs typeface="Arial MT"/>
              </a:rPr>
              <a:t>m²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65"/>
              </a:spcBef>
            </a:pP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-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85" dirty="0">
                <a:latin typeface="Arial MT"/>
                <a:cs typeface="Arial MT"/>
              </a:rPr>
              <a:t>débroussaillement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spc="-110" dirty="0">
                <a:latin typeface="Arial Black"/>
                <a:cs typeface="Arial Black"/>
              </a:rPr>
              <a:t>d'entretien</a:t>
            </a:r>
            <a:r>
              <a:rPr sz="2000" spc="-100" dirty="0">
                <a:latin typeface="Arial Black"/>
                <a:cs typeface="Arial Black"/>
              </a:rPr>
              <a:t> </a:t>
            </a:r>
            <a:r>
              <a:rPr sz="2000" spc="-155" dirty="0">
                <a:latin typeface="Arial Black"/>
                <a:cs typeface="Arial Black"/>
              </a:rPr>
              <a:t>autorisé</a:t>
            </a:r>
            <a:r>
              <a:rPr sz="2000" spc="-100" dirty="0">
                <a:latin typeface="Arial Black"/>
                <a:cs typeface="Arial Black"/>
              </a:rPr>
              <a:t> </a:t>
            </a:r>
            <a:r>
              <a:rPr sz="2000" spc="-105" dirty="0">
                <a:latin typeface="Arial Black"/>
                <a:cs typeface="Arial Black"/>
              </a:rPr>
              <a:t>toute </a:t>
            </a:r>
            <a:r>
              <a:rPr sz="2000" spc="-10" dirty="0">
                <a:latin typeface="Arial Black"/>
                <a:cs typeface="Arial Black"/>
              </a:rPr>
              <a:t>l’année</a:t>
            </a:r>
            <a:endParaRPr sz="2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4645">
              <a:lnSpc>
                <a:spcPct val="100000"/>
              </a:lnSpc>
              <a:spcBef>
                <a:spcPts val="100"/>
              </a:spcBef>
            </a:pPr>
            <a:r>
              <a:rPr spc="-254" dirty="0"/>
              <a:t>RÈGLES</a:t>
            </a:r>
            <a:r>
              <a:rPr spc="-100" dirty="0"/>
              <a:t> </a:t>
            </a:r>
            <a:r>
              <a:rPr spc="-195" dirty="0"/>
              <a:t>GÉNÉRALES</a:t>
            </a:r>
            <a:r>
              <a:rPr spc="-10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95" dirty="0"/>
              <a:t>MISE</a:t>
            </a:r>
            <a:r>
              <a:rPr spc="-100" dirty="0"/>
              <a:t> </a:t>
            </a:r>
            <a:r>
              <a:rPr spc="-150" dirty="0"/>
              <a:t>EN</a:t>
            </a:r>
            <a:r>
              <a:rPr spc="-100" dirty="0"/>
              <a:t> </a:t>
            </a:r>
            <a:r>
              <a:rPr spc="-145" dirty="0"/>
              <a:t>ŒUVRE</a:t>
            </a:r>
            <a:r>
              <a:rPr spc="-105" dirty="0"/>
              <a:t> </a:t>
            </a:r>
            <a:r>
              <a:rPr spc="-185" dirty="0"/>
              <a:t>DES</a:t>
            </a:r>
            <a:r>
              <a:rPr spc="-95" dirty="0"/>
              <a:t> </a:t>
            </a:r>
            <a:r>
              <a:rPr spc="-25" dirty="0"/>
              <a:t>OLD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8597" y="496443"/>
            <a:ext cx="9398165" cy="627335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2440" y="888479"/>
            <a:ext cx="9185757" cy="550260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70626" y="126974"/>
            <a:ext cx="6313805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sz="2000" spc="-254" dirty="0">
                <a:solidFill>
                  <a:srgbClr val="295F99"/>
                </a:solidFill>
                <a:latin typeface="Arial Black"/>
                <a:cs typeface="Arial Black"/>
              </a:rPr>
              <a:t>RÈGLES</a:t>
            </a:r>
            <a:r>
              <a:rPr sz="2000" spc="-100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95" dirty="0">
                <a:solidFill>
                  <a:srgbClr val="295F99"/>
                </a:solidFill>
                <a:latin typeface="Arial Black"/>
                <a:cs typeface="Arial Black"/>
              </a:rPr>
              <a:t>GÉNÉRALES</a:t>
            </a:r>
            <a:r>
              <a:rPr sz="2000" spc="-105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35" dirty="0">
                <a:solidFill>
                  <a:srgbClr val="295F99"/>
                </a:solidFill>
                <a:latin typeface="Arial Black"/>
                <a:cs typeface="Arial Black"/>
              </a:rPr>
              <a:t>DE</a:t>
            </a:r>
            <a:r>
              <a:rPr sz="2000" spc="-105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95" dirty="0">
                <a:solidFill>
                  <a:srgbClr val="295F99"/>
                </a:solidFill>
                <a:latin typeface="Arial Black"/>
                <a:cs typeface="Arial Black"/>
              </a:rPr>
              <a:t>MISE</a:t>
            </a:r>
            <a:r>
              <a:rPr sz="2000" spc="-100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50" dirty="0">
                <a:solidFill>
                  <a:srgbClr val="295F99"/>
                </a:solidFill>
                <a:latin typeface="Arial Black"/>
                <a:cs typeface="Arial Black"/>
              </a:rPr>
              <a:t>EN</a:t>
            </a:r>
            <a:r>
              <a:rPr sz="2000" spc="-100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45" dirty="0">
                <a:solidFill>
                  <a:srgbClr val="295F99"/>
                </a:solidFill>
                <a:latin typeface="Arial Black"/>
                <a:cs typeface="Arial Black"/>
              </a:rPr>
              <a:t>ŒUVRE</a:t>
            </a:r>
            <a:r>
              <a:rPr sz="2000" spc="-105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85" dirty="0">
                <a:solidFill>
                  <a:srgbClr val="295F99"/>
                </a:solidFill>
                <a:latin typeface="Arial Black"/>
                <a:cs typeface="Arial Black"/>
              </a:rPr>
              <a:t>DES</a:t>
            </a:r>
            <a:r>
              <a:rPr sz="2000" spc="-95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25" dirty="0">
                <a:solidFill>
                  <a:srgbClr val="295F99"/>
                </a:solidFill>
                <a:latin typeface="Arial Black"/>
                <a:cs typeface="Arial Black"/>
              </a:rPr>
              <a:t>OLD</a:t>
            </a:r>
            <a:endParaRPr sz="2000">
              <a:latin typeface="Arial Black"/>
              <a:cs typeface="Arial Black"/>
            </a:endParaRPr>
          </a:p>
          <a:p>
            <a:pPr marR="5080" algn="r">
              <a:lnSpc>
                <a:spcPts val="1825"/>
              </a:lnSpc>
            </a:pPr>
            <a:r>
              <a:rPr sz="1600" spc="-100" dirty="0">
                <a:latin typeface="Arial Black"/>
                <a:cs typeface="Arial Black"/>
              </a:rPr>
              <a:t>Aperçu </a:t>
            </a:r>
            <a:r>
              <a:rPr sz="1600" spc="-40" dirty="0">
                <a:latin typeface="Arial Black"/>
                <a:cs typeface="Arial Black"/>
              </a:rPr>
              <a:t>schématique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9059" y="6530080"/>
            <a:ext cx="94634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85"/>
              </a:lnSpc>
              <a:tabLst>
                <a:tab pos="9356090" algn="l"/>
              </a:tabLst>
            </a:pPr>
            <a:r>
              <a:rPr sz="750" b="1" dirty="0">
                <a:latin typeface="Arial"/>
                <a:cs typeface="Arial"/>
              </a:rPr>
              <a:t>rection</a:t>
            </a:r>
            <a:r>
              <a:rPr sz="750" b="1" spc="5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départementale</a:t>
            </a:r>
            <a:r>
              <a:rPr sz="750" b="1" spc="15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des</a:t>
            </a:r>
            <a:r>
              <a:rPr sz="750" b="1" spc="10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territoires</a:t>
            </a:r>
            <a:r>
              <a:rPr sz="750" b="1" spc="15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de</a:t>
            </a:r>
            <a:r>
              <a:rPr sz="750" b="1" spc="10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la</a:t>
            </a:r>
            <a:r>
              <a:rPr sz="750" b="1" spc="10" dirty="0">
                <a:latin typeface="Arial"/>
                <a:cs typeface="Arial"/>
              </a:rPr>
              <a:t> </a:t>
            </a:r>
            <a:r>
              <a:rPr sz="750" b="1" spc="-10" dirty="0">
                <a:latin typeface="Arial"/>
                <a:cs typeface="Arial"/>
              </a:rPr>
              <a:t>Haute-</a:t>
            </a:r>
            <a:r>
              <a:rPr sz="750" b="1" spc="-20" dirty="0">
                <a:latin typeface="Arial"/>
                <a:cs typeface="Arial"/>
              </a:rPr>
              <a:t>Loire</a:t>
            </a:r>
            <a:r>
              <a:rPr sz="750" b="1" dirty="0">
                <a:latin typeface="Arial"/>
                <a:cs typeface="Arial"/>
              </a:rPr>
              <a:t>	</a:t>
            </a:r>
            <a:r>
              <a:rPr sz="1125" b="1" spc="-37" baseline="3703" dirty="0">
                <a:latin typeface="Arial"/>
                <a:cs typeface="Arial"/>
              </a:rPr>
              <a:t>27</a:t>
            </a:r>
            <a:endParaRPr sz="1125" baseline="3703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09015" y="106451"/>
            <a:ext cx="11388725" cy="10426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93160">
              <a:lnSpc>
                <a:spcPct val="100000"/>
              </a:lnSpc>
              <a:spcBef>
                <a:spcPts val="100"/>
              </a:spcBef>
            </a:pPr>
            <a:r>
              <a:rPr sz="2000" spc="-170" dirty="0">
                <a:solidFill>
                  <a:srgbClr val="295F99"/>
                </a:solidFill>
                <a:latin typeface="Arial Black"/>
                <a:cs typeface="Arial Black"/>
              </a:rPr>
              <a:t>SUPERPOSITION</a:t>
            </a:r>
            <a:r>
              <a:rPr sz="2000" spc="-95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85" dirty="0">
                <a:solidFill>
                  <a:srgbClr val="295F99"/>
                </a:solidFill>
                <a:latin typeface="Arial Black"/>
                <a:cs typeface="Arial Black"/>
              </a:rPr>
              <a:t>DES</a:t>
            </a:r>
            <a:r>
              <a:rPr sz="2000" spc="-90" dirty="0">
                <a:solidFill>
                  <a:srgbClr val="295F99"/>
                </a:solidFill>
                <a:latin typeface="Arial Black"/>
                <a:cs typeface="Arial Black"/>
              </a:rPr>
              <a:t> OLD</a:t>
            </a:r>
            <a:r>
              <a:rPr sz="2000" spc="-95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200" dirty="0">
                <a:solidFill>
                  <a:srgbClr val="295F99"/>
                </a:solidFill>
                <a:latin typeface="Arial Black"/>
                <a:cs typeface="Arial Black"/>
              </a:rPr>
              <a:t>ENTRE</a:t>
            </a:r>
            <a:r>
              <a:rPr sz="2000" spc="-100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235" dirty="0">
                <a:solidFill>
                  <a:srgbClr val="295F99"/>
                </a:solidFill>
                <a:latin typeface="Arial Black"/>
                <a:cs typeface="Arial Black"/>
              </a:rPr>
              <a:t>PLUSIEURS</a:t>
            </a:r>
            <a:r>
              <a:rPr sz="2000" spc="-90" dirty="0">
                <a:solidFill>
                  <a:srgbClr val="295F99"/>
                </a:solidFill>
                <a:latin typeface="Arial Black"/>
                <a:cs typeface="Arial Black"/>
              </a:rPr>
              <a:t> </a:t>
            </a:r>
            <a:r>
              <a:rPr sz="2000" spc="-165" dirty="0">
                <a:solidFill>
                  <a:srgbClr val="295F99"/>
                </a:solidFill>
                <a:latin typeface="Arial Black"/>
                <a:cs typeface="Arial Black"/>
              </a:rPr>
              <a:t>PROPRIÉTAIRES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85"/>
              </a:spcBef>
            </a:pP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C’est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60" dirty="0">
                <a:latin typeface="Arial MT"/>
                <a:cs typeface="Arial MT"/>
              </a:rPr>
              <a:t>le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110" dirty="0">
                <a:latin typeface="Arial MT"/>
                <a:cs typeface="Arial MT"/>
              </a:rPr>
              <a:t>propriétaire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140" dirty="0">
                <a:latin typeface="Arial MT"/>
                <a:cs typeface="Arial MT"/>
              </a:rPr>
              <a:t>du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110" dirty="0">
                <a:latin typeface="Arial MT"/>
                <a:cs typeface="Arial MT"/>
              </a:rPr>
              <a:t>bien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à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110" dirty="0">
                <a:latin typeface="Arial MT"/>
                <a:cs typeface="Arial MT"/>
              </a:rPr>
              <a:t>défendre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qui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est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60" dirty="0">
                <a:latin typeface="Arial MT"/>
                <a:cs typeface="Arial MT"/>
              </a:rPr>
              <a:t>responsable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mise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en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85" dirty="0">
                <a:latin typeface="Arial MT"/>
                <a:cs typeface="Arial MT"/>
              </a:rPr>
              <a:t>œuvre</a:t>
            </a:r>
            <a:r>
              <a:rPr sz="2000" spc="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des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40" dirty="0">
                <a:latin typeface="Arial MT"/>
                <a:cs typeface="Arial MT"/>
              </a:rPr>
              <a:t>OLD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1715" y="1259992"/>
            <a:ext cx="10889284" cy="54392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90575" y="6524213"/>
            <a:ext cx="121285" cy="13208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b="1" spc="-25" dirty="0">
                <a:latin typeface="Arial"/>
                <a:cs typeface="Arial"/>
              </a:rPr>
              <a:t>Di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9158" y="6378117"/>
            <a:ext cx="11232515" cy="1270"/>
          </a:xfrm>
          <a:custGeom>
            <a:avLst/>
            <a:gdLst/>
            <a:ahLst/>
            <a:cxnLst/>
            <a:rect l="l" t="t" r="r" b="b"/>
            <a:pathLst>
              <a:path w="11232515" h="1270">
                <a:moveTo>
                  <a:pt x="0" y="0"/>
                </a:moveTo>
                <a:lnTo>
                  <a:pt x="11232362" y="723"/>
                </a:lnTo>
              </a:path>
            </a:pathLst>
          </a:custGeom>
          <a:ln w="10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35"/>
            <a:ext cx="1097280" cy="44063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5633" y="1061288"/>
            <a:ext cx="6764045" cy="5238356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870617" y="571944"/>
            <a:ext cx="45675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0" dirty="0">
                <a:solidFill>
                  <a:srgbClr val="000000"/>
                </a:solidFill>
              </a:rPr>
              <a:t>MERCI</a:t>
            </a:r>
            <a:r>
              <a:rPr sz="2400" spc="-125" dirty="0">
                <a:solidFill>
                  <a:srgbClr val="000000"/>
                </a:solidFill>
              </a:rPr>
              <a:t> </a:t>
            </a:r>
            <a:r>
              <a:rPr sz="2400" spc="-170" dirty="0">
                <a:solidFill>
                  <a:srgbClr val="000000"/>
                </a:solidFill>
              </a:rPr>
              <a:t>DE</a:t>
            </a:r>
            <a:r>
              <a:rPr sz="2400" spc="-125" dirty="0">
                <a:solidFill>
                  <a:srgbClr val="000000"/>
                </a:solidFill>
              </a:rPr>
              <a:t> </a:t>
            </a:r>
            <a:r>
              <a:rPr sz="2400" spc="-220" dirty="0">
                <a:solidFill>
                  <a:srgbClr val="000000"/>
                </a:solidFill>
              </a:rPr>
              <a:t>VOTRE</a:t>
            </a:r>
            <a:r>
              <a:rPr sz="2400" spc="-125" dirty="0">
                <a:solidFill>
                  <a:srgbClr val="000000"/>
                </a:solidFill>
              </a:rPr>
              <a:t> </a:t>
            </a:r>
            <a:r>
              <a:rPr sz="2400" spc="-114" dirty="0">
                <a:solidFill>
                  <a:srgbClr val="000000"/>
                </a:solidFill>
              </a:rPr>
              <a:t>ATTENTION</a:t>
            </a:r>
            <a:endParaRPr sz="240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Direction</a:t>
            </a:r>
            <a:r>
              <a:rPr spc="-10" dirty="0"/>
              <a:t> départementale</a:t>
            </a:r>
            <a:r>
              <a:rPr dirty="0"/>
              <a:t> des territoires de la</a:t>
            </a:r>
            <a:r>
              <a:rPr spc="5" dirty="0"/>
              <a:t> </a:t>
            </a:r>
            <a:r>
              <a:rPr spc="-10" dirty="0"/>
              <a:t>Haute-Loire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075214" y="6528192"/>
            <a:ext cx="153035" cy="15367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900" b="1" spc="-25" dirty="0">
                <a:latin typeface="Arial"/>
                <a:cs typeface="Arial"/>
              </a:rPr>
              <a:t>28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19784" y="1651940"/>
            <a:ext cx="10785475" cy="3082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200" spc="85" dirty="0">
                <a:latin typeface="Arial MT"/>
                <a:cs typeface="Arial MT"/>
              </a:rPr>
              <a:t>3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100" dirty="0">
                <a:latin typeface="Arial MT"/>
                <a:cs typeface="Arial MT"/>
              </a:rPr>
              <a:t>principes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retenus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: </a:t>
            </a:r>
            <a:r>
              <a:rPr sz="2200" spc="-185" dirty="0">
                <a:latin typeface="Arial Black"/>
                <a:cs typeface="Arial Black"/>
              </a:rPr>
              <a:t>Progressivité</a:t>
            </a:r>
            <a:r>
              <a:rPr sz="2200" spc="-130" dirty="0">
                <a:latin typeface="Arial Black"/>
                <a:cs typeface="Arial Black"/>
              </a:rPr>
              <a:t> </a:t>
            </a:r>
            <a:r>
              <a:rPr sz="2200" spc="245" dirty="0">
                <a:latin typeface="Arial Black"/>
                <a:cs typeface="Arial Black"/>
              </a:rPr>
              <a:t>/</a:t>
            </a:r>
            <a:r>
              <a:rPr sz="2200" spc="-125" dirty="0">
                <a:latin typeface="Arial Black"/>
                <a:cs typeface="Arial Black"/>
              </a:rPr>
              <a:t> </a:t>
            </a:r>
            <a:r>
              <a:rPr sz="2200" spc="-105" dirty="0">
                <a:latin typeface="Arial Black"/>
                <a:cs typeface="Arial Black"/>
              </a:rPr>
              <a:t>Adaptabilité</a:t>
            </a:r>
            <a:r>
              <a:rPr sz="2200" spc="-130" dirty="0">
                <a:latin typeface="Arial Black"/>
                <a:cs typeface="Arial Black"/>
              </a:rPr>
              <a:t> </a:t>
            </a:r>
            <a:r>
              <a:rPr sz="2200" spc="245" dirty="0">
                <a:latin typeface="Arial Black"/>
                <a:cs typeface="Arial Black"/>
              </a:rPr>
              <a:t>/</a:t>
            </a:r>
            <a:r>
              <a:rPr sz="2200" spc="-130" dirty="0">
                <a:latin typeface="Arial Black"/>
                <a:cs typeface="Arial Black"/>
              </a:rPr>
              <a:t> </a:t>
            </a:r>
            <a:r>
              <a:rPr sz="2200" spc="-145" dirty="0">
                <a:latin typeface="Arial Black"/>
                <a:cs typeface="Arial Black"/>
              </a:rPr>
              <a:t>Soutien</a:t>
            </a:r>
            <a:r>
              <a:rPr sz="2200" spc="-130" dirty="0">
                <a:latin typeface="Arial Black"/>
                <a:cs typeface="Arial Black"/>
              </a:rPr>
              <a:t> </a:t>
            </a:r>
            <a:r>
              <a:rPr sz="2200" spc="-125" dirty="0">
                <a:latin typeface="Arial Black"/>
                <a:cs typeface="Arial Black"/>
              </a:rPr>
              <a:t>de</a:t>
            </a:r>
            <a:r>
              <a:rPr sz="2200" spc="-130" dirty="0">
                <a:latin typeface="Arial Black"/>
                <a:cs typeface="Arial Black"/>
              </a:rPr>
              <a:t> </a:t>
            </a:r>
            <a:r>
              <a:rPr sz="2200" spc="-10" dirty="0">
                <a:latin typeface="Arial Black"/>
                <a:cs typeface="Arial Black"/>
              </a:rPr>
              <a:t>l’État</a:t>
            </a:r>
            <a:endParaRPr sz="2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714"/>
              </a:spcBef>
            </a:pPr>
            <a:endParaRPr sz="2200">
              <a:latin typeface="Arial Black"/>
              <a:cs typeface="Arial Black"/>
            </a:endParaRPr>
          </a:p>
          <a:p>
            <a:pPr marL="12700" algn="just">
              <a:lnSpc>
                <a:spcPct val="100000"/>
              </a:lnSpc>
            </a:pPr>
            <a:r>
              <a:rPr sz="2200" dirty="0">
                <a:latin typeface="Arial MT"/>
                <a:cs typeface="Arial MT"/>
              </a:rPr>
              <a:t>=</a:t>
            </a:r>
            <a:r>
              <a:rPr sz="2000" dirty="0">
                <a:latin typeface="Arial MT"/>
                <a:cs typeface="Arial MT"/>
              </a:rPr>
              <a:t>&gt;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classement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à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risque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130" dirty="0">
                <a:latin typeface="Arial MT"/>
                <a:cs typeface="Arial MT"/>
              </a:rPr>
              <a:t>uniquement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des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165" dirty="0">
                <a:latin typeface="Arial Black"/>
                <a:cs typeface="Arial Black"/>
              </a:rPr>
              <a:t>massifs</a:t>
            </a:r>
            <a:r>
              <a:rPr sz="2000" spc="405" dirty="0">
                <a:latin typeface="Arial Black"/>
                <a:cs typeface="Arial Black"/>
              </a:rPr>
              <a:t> </a:t>
            </a:r>
            <a:r>
              <a:rPr sz="2000" spc="-140" dirty="0">
                <a:latin typeface="Arial Black"/>
                <a:cs typeface="Arial Black"/>
              </a:rPr>
              <a:t>&gt;</a:t>
            </a:r>
            <a:r>
              <a:rPr sz="2000" spc="-130" dirty="0">
                <a:latin typeface="Arial Black"/>
                <a:cs typeface="Arial Black"/>
              </a:rPr>
              <a:t> </a:t>
            </a:r>
            <a:r>
              <a:rPr sz="2000" spc="-155" dirty="0">
                <a:latin typeface="Arial Black"/>
                <a:cs typeface="Arial Black"/>
              </a:rPr>
              <a:t>4</a:t>
            </a:r>
            <a:r>
              <a:rPr sz="2000" spc="-125" dirty="0">
                <a:latin typeface="Arial Black"/>
                <a:cs typeface="Arial Black"/>
              </a:rPr>
              <a:t> </a:t>
            </a:r>
            <a:r>
              <a:rPr sz="2000" spc="-170" dirty="0">
                <a:latin typeface="Arial Black"/>
                <a:cs typeface="Arial Black"/>
              </a:rPr>
              <a:t>ha</a:t>
            </a:r>
            <a:r>
              <a:rPr sz="2000" spc="-120" dirty="0">
                <a:latin typeface="Arial Black"/>
                <a:cs typeface="Arial Black"/>
              </a:rPr>
              <a:t> </a:t>
            </a:r>
            <a:r>
              <a:rPr sz="2000" spc="50" dirty="0">
                <a:latin typeface="Arial MT"/>
                <a:cs typeface="Arial MT"/>
              </a:rPr>
              <a:t>avec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114" dirty="0">
                <a:latin typeface="Arial MT"/>
                <a:cs typeface="Arial MT"/>
              </a:rPr>
              <a:t>bande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165" dirty="0">
                <a:latin typeface="Arial MT"/>
                <a:cs typeface="Arial MT"/>
              </a:rPr>
              <a:t>tampon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80" dirty="0">
                <a:latin typeface="Arial MT"/>
                <a:cs typeface="Arial MT"/>
              </a:rPr>
              <a:t>200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165" dirty="0">
                <a:latin typeface="Arial MT"/>
                <a:cs typeface="Arial MT"/>
              </a:rPr>
              <a:t>m</a:t>
            </a:r>
            <a:endParaRPr sz="20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  <a:spcBef>
                <a:spcPts val="2185"/>
              </a:spcBef>
            </a:pPr>
            <a:r>
              <a:rPr sz="2000" dirty="0">
                <a:latin typeface="Arial MT"/>
                <a:cs typeface="Arial MT"/>
              </a:rPr>
              <a:t>=&gt;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AP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65" dirty="0">
                <a:latin typeface="Arial MT"/>
                <a:cs typeface="Arial MT"/>
              </a:rPr>
              <a:t>OLD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55" dirty="0">
                <a:latin typeface="Arial Black"/>
                <a:cs typeface="Arial Black"/>
              </a:rPr>
              <a:t>simple</a:t>
            </a:r>
            <a:r>
              <a:rPr sz="2000" spc="-120" dirty="0">
                <a:latin typeface="Arial Black"/>
                <a:cs typeface="Arial Black"/>
              </a:rPr>
              <a:t> </a:t>
            </a:r>
            <a:r>
              <a:rPr sz="2000" spc="160" dirty="0">
                <a:latin typeface="Arial MT"/>
                <a:cs typeface="Arial MT"/>
              </a:rPr>
              <a:t>et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Black"/>
                <a:cs typeface="Arial Black"/>
              </a:rPr>
              <a:t>pragmatique</a:t>
            </a:r>
            <a:endParaRPr sz="2000">
              <a:latin typeface="Arial Black"/>
              <a:cs typeface="Arial Black"/>
            </a:endParaRPr>
          </a:p>
          <a:p>
            <a:pPr marL="12700" marR="5080" algn="just">
              <a:lnSpc>
                <a:spcPct val="100000"/>
              </a:lnSpc>
              <a:spcBef>
                <a:spcPts val="2185"/>
              </a:spcBef>
            </a:pPr>
            <a:r>
              <a:rPr sz="2000" dirty="0">
                <a:latin typeface="Arial MT"/>
                <a:cs typeface="Arial MT"/>
              </a:rPr>
              <a:t>=&gt;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spc="-75" dirty="0">
                <a:latin typeface="Arial Black"/>
                <a:cs typeface="Arial Black"/>
              </a:rPr>
              <a:t>pédagogie</a:t>
            </a:r>
            <a:r>
              <a:rPr sz="2000" spc="470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MT"/>
                <a:cs typeface="Arial MT"/>
              </a:rPr>
              <a:t>sur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les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spc="65" dirty="0">
                <a:latin typeface="Arial MT"/>
                <a:cs typeface="Arial MT"/>
              </a:rPr>
              <a:t>OLD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spc="155" dirty="0">
                <a:latin typeface="Arial MT"/>
                <a:cs typeface="Arial MT"/>
              </a:rPr>
              <a:t>/</a:t>
            </a:r>
            <a:r>
              <a:rPr sz="2000" spc="25" dirty="0">
                <a:latin typeface="Arial MT"/>
                <a:cs typeface="Arial MT"/>
              </a:rPr>
              <a:t>  </a:t>
            </a:r>
            <a:r>
              <a:rPr sz="2000" spc="-35" dirty="0">
                <a:latin typeface="Arial Black"/>
                <a:cs typeface="Arial Black"/>
              </a:rPr>
              <a:t>soutien</a:t>
            </a:r>
            <a:r>
              <a:rPr sz="2000" spc="459" dirty="0">
                <a:latin typeface="Arial Black"/>
                <a:cs typeface="Arial Black"/>
              </a:rPr>
              <a:t> </a:t>
            </a:r>
            <a:r>
              <a:rPr sz="2000" spc="-50" dirty="0">
                <a:latin typeface="Arial Black"/>
                <a:cs typeface="Arial Black"/>
              </a:rPr>
              <a:t>financier</a:t>
            </a:r>
            <a:r>
              <a:rPr sz="2000" spc="465" dirty="0">
                <a:latin typeface="Arial Black"/>
                <a:cs typeface="Arial Black"/>
              </a:rPr>
              <a:t> </a:t>
            </a:r>
            <a:r>
              <a:rPr sz="2000" spc="145" dirty="0">
                <a:latin typeface="Arial MT"/>
                <a:cs typeface="Arial MT"/>
              </a:rPr>
              <a:t>pour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spc="95" dirty="0">
                <a:latin typeface="Arial MT"/>
                <a:cs typeface="Arial MT"/>
              </a:rPr>
              <a:t>l'aménagement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des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massifs</a:t>
            </a:r>
            <a:r>
              <a:rPr sz="2000" spc="5" dirty="0">
                <a:latin typeface="Arial MT"/>
                <a:cs typeface="Arial MT"/>
              </a:rPr>
              <a:t>  </a:t>
            </a:r>
            <a:r>
              <a:rPr sz="2000" spc="105" dirty="0">
                <a:latin typeface="Arial MT"/>
                <a:cs typeface="Arial MT"/>
              </a:rPr>
              <a:t>/ </a:t>
            </a:r>
            <a:r>
              <a:rPr sz="2000" spc="-165" dirty="0">
                <a:latin typeface="Arial Black"/>
                <a:cs typeface="Arial Black"/>
              </a:rPr>
              <a:t>accompagnement</a:t>
            </a:r>
            <a:r>
              <a:rPr sz="2000" spc="90" dirty="0">
                <a:latin typeface="Arial Black"/>
                <a:cs typeface="Arial Black"/>
              </a:rPr>
              <a:t> </a:t>
            </a:r>
            <a:r>
              <a:rPr sz="2000" spc="145" dirty="0">
                <a:latin typeface="Arial MT"/>
                <a:cs typeface="Arial MT"/>
              </a:rPr>
              <a:t>pour</a:t>
            </a:r>
            <a:r>
              <a:rPr sz="2000" spc="200" dirty="0">
                <a:latin typeface="Arial MT"/>
                <a:cs typeface="Arial MT"/>
              </a:rPr>
              <a:t> </a:t>
            </a:r>
            <a:r>
              <a:rPr sz="2000" spc="105" dirty="0">
                <a:latin typeface="Arial MT"/>
                <a:cs typeface="Arial MT"/>
              </a:rPr>
              <a:t>l'élaboration</a:t>
            </a:r>
            <a:r>
              <a:rPr sz="2000" spc="200" dirty="0">
                <a:latin typeface="Arial MT"/>
                <a:cs typeface="Arial MT"/>
              </a:rPr>
              <a:t> </a:t>
            </a:r>
            <a:r>
              <a:rPr sz="2000" spc="140" dirty="0">
                <a:latin typeface="Arial MT"/>
                <a:cs typeface="Arial MT"/>
              </a:rPr>
              <a:t>d'un</a:t>
            </a:r>
            <a:r>
              <a:rPr sz="2000" spc="1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1er</a:t>
            </a:r>
            <a:r>
              <a:rPr sz="2000" spc="1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Plan</a:t>
            </a:r>
            <a:r>
              <a:rPr sz="2000" spc="190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de</a:t>
            </a:r>
            <a:r>
              <a:rPr sz="2000" spc="2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massif</a:t>
            </a:r>
            <a:r>
              <a:rPr sz="2000" spc="195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(PMPFCI)</a:t>
            </a:r>
            <a:r>
              <a:rPr sz="2000" spc="195" dirty="0">
                <a:latin typeface="Arial MT"/>
                <a:cs typeface="Arial MT"/>
              </a:rPr>
              <a:t> </a:t>
            </a:r>
            <a:r>
              <a:rPr sz="2000" spc="155" dirty="0">
                <a:latin typeface="Arial MT"/>
                <a:cs typeface="Arial MT"/>
              </a:rPr>
              <a:t>/</a:t>
            </a:r>
            <a:r>
              <a:rPr sz="2000" spc="195" dirty="0">
                <a:latin typeface="Arial MT"/>
                <a:cs typeface="Arial MT"/>
              </a:rPr>
              <a:t> </a:t>
            </a:r>
            <a:r>
              <a:rPr sz="2000" spc="120" dirty="0">
                <a:latin typeface="Arial MT"/>
                <a:cs typeface="Arial MT"/>
              </a:rPr>
              <a:t>animation</a:t>
            </a:r>
            <a:r>
              <a:rPr sz="2000" spc="19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des </a:t>
            </a:r>
            <a:r>
              <a:rPr sz="2000" spc="65" dirty="0">
                <a:latin typeface="Arial MT"/>
                <a:cs typeface="Arial MT"/>
              </a:rPr>
              <a:t>acteurs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641259" y="144970"/>
            <a:ext cx="4340225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</a:t>
            </a:r>
            <a:r>
              <a:rPr spc="-125" dirty="0"/>
              <a:t> </a:t>
            </a:r>
            <a:r>
              <a:rPr spc="-180" dirty="0"/>
              <a:t>RISQUE</a:t>
            </a:r>
            <a:r>
              <a:rPr spc="-120" dirty="0"/>
              <a:t> </a:t>
            </a:r>
            <a:r>
              <a:rPr spc="-100" dirty="0"/>
              <a:t>INCENDIE</a:t>
            </a:r>
            <a:r>
              <a:rPr spc="-120" dirty="0"/>
              <a:t> </a:t>
            </a:r>
            <a:r>
              <a:rPr spc="-135" dirty="0"/>
              <a:t>DE</a:t>
            </a:r>
            <a:r>
              <a:rPr spc="-120" dirty="0"/>
              <a:t> </a:t>
            </a:r>
            <a:r>
              <a:rPr spc="-135" dirty="0"/>
              <a:t>FORET</a:t>
            </a:r>
          </a:p>
          <a:p>
            <a:pPr marL="12700">
              <a:lnSpc>
                <a:spcPts val="1825"/>
              </a:lnSpc>
            </a:pPr>
            <a:r>
              <a:rPr sz="1600" spc="-170" dirty="0">
                <a:solidFill>
                  <a:srgbClr val="000000"/>
                </a:solidFill>
              </a:rPr>
              <a:t>Le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60" dirty="0">
                <a:solidFill>
                  <a:srgbClr val="000000"/>
                </a:solidFill>
              </a:rPr>
              <a:t>classement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45" dirty="0">
                <a:solidFill>
                  <a:srgbClr val="000000"/>
                </a:solidFill>
              </a:rPr>
              <a:t>des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75" dirty="0">
                <a:solidFill>
                  <a:srgbClr val="000000"/>
                </a:solidFill>
              </a:rPr>
              <a:t>massifs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65" dirty="0">
                <a:solidFill>
                  <a:srgbClr val="000000"/>
                </a:solidFill>
              </a:rPr>
              <a:t>à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risque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30" dirty="0">
                <a:solidFill>
                  <a:srgbClr val="000000"/>
                </a:solidFill>
              </a:rPr>
              <a:t>incendie</a:t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23" y="210604"/>
            <a:ext cx="1098359" cy="44171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0256" y="1422260"/>
            <a:ext cx="425577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20" dirty="0">
                <a:latin typeface="Arial Black"/>
                <a:cs typeface="Arial Black"/>
              </a:rPr>
              <a:t>3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spc="-190" dirty="0">
                <a:latin typeface="Arial Black"/>
                <a:cs typeface="Arial Black"/>
              </a:rPr>
              <a:t>massifs</a:t>
            </a:r>
            <a:r>
              <a:rPr sz="1800" spc="-65" dirty="0">
                <a:latin typeface="Arial Black"/>
                <a:cs typeface="Arial Black"/>
              </a:rPr>
              <a:t> </a:t>
            </a:r>
            <a:r>
              <a:rPr sz="1800" spc="90" dirty="0">
                <a:latin typeface="Arial MT"/>
                <a:cs typeface="Arial MT"/>
              </a:rPr>
              <a:t>identifiés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sur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base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80" dirty="0">
                <a:latin typeface="Arial MT"/>
                <a:cs typeface="Arial MT"/>
              </a:rPr>
              <a:t>de </a:t>
            </a:r>
            <a:r>
              <a:rPr sz="1800" spc="85" dirty="0">
                <a:latin typeface="Arial MT"/>
                <a:cs typeface="Arial MT"/>
              </a:rPr>
              <a:t>l’étude</a:t>
            </a:r>
            <a:r>
              <a:rPr sz="1800" dirty="0">
                <a:latin typeface="Arial MT"/>
                <a:cs typeface="Arial MT"/>
              </a:rPr>
              <a:t> d’aléas </a:t>
            </a:r>
            <a:r>
              <a:rPr sz="1800" spc="130" dirty="0">
                <a:latin typeface="Arial MT"/>
                <a:cs typeface="Arial MT"/>
              </a:rPr>
              <a:t>du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SDIS </a:t>
            </a:r>
            <a:r>
              <a:rPr sz="1800" spc="55" dirty="0">
                <a:latin typeface="Arial MT"/>
                <a:cs typeface="Arial MT"/>
              </a:rPr>
              <a:t>lancée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80" dirty="0">
                <a:latin typeface="Arial MT"/>
                <a:cs typeface="Arial MT"/>
              </a:rPr>
              <a:t>en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45" dirty="0">
                <a:latin typeface="Arial MT"/>
                <a:cs typeface="Arial MT"/>
              </a:rPr>
              <a:t>2023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 MT"/>
              <a:cs typeface="Arial MT"/>
            </a:endParaRPr>
          </a:p>
          <a:p>
            <a:pPr marL="12700" marR="340360">
              <a:lnSpc>
                <a:spcPct val="100000"/>
              </a:lnSpc>
            </a:pPr>
            <a:r>
              <a:rPr sz="1800" spc="110" dirty="0">
                <a:latin typeface="Arial MT"/>
                <a:cs typeface="Arial MT"/>
              </a:rPr>
              <a:t>Uniquement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195" dirty="0">
                <a:latin typeface="Arial Black"/>
                <a:cs typeface="Arial Black"/>
              </a:rPr>
              <a:t>massifs</a:t>
            </a:r>
            <a:r>
              <a:rPr sz="1800" spc="-114" dirty="0">
                <a:latin typeface="Arial Black"/>
                <a:cs typeface="Arial Black"/>
              </a:rPr>
              <a:t> </a:t>
            </a:r>
            <a:r>
              <a:rPr sz="1800" spc="-125" dirty="0">
                <a:latin typeface="Arial Black"/>
                <a:cs typeface="Arial Black"/>
              </a:rPr>
              <a:t>&gt;</a:t>
            </a:r>
            <a:r>
              <a:rPr sz="1800" spc="-110" dirty="0">
                <a:latin typeface="Arial Black"/>
                <a:cs typeface="Arial Black"/>
              </a:rPr>
              <a:t> </a:t>
            </a:r>
            <a:r>
              <a:rPr sz="1800" spc="-120" dirty="0">
                <a:latin typeface="Arial Black"/>
                <a:cs typeface="Arial Black"/>
              </a:rPr>
              <a:t>4</a:t>
            </a:r>
            <a:r>
              <a:rPr sz="1800" spc="-114" dirty="0">
                <a:latin typeface="Arial Black"/>
                <a:cs typeface="Arial Black"/>
              </a:rPr>
              <a:t> </a:t>
            </a:r>
            <a:r>
              <a:rPr sz="1800" spc="-150" dirty="0">
                <a:latin typeface="Arial Black"/>
                <a:cs typeface="Arial Black"/>
              </a:rPr>
              <a:t>ha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MT"/>
                <a:cs typeface="Arial MT"/>
              </a:rPr>
              <a:t>avec </a:t>
            </a:r>
            <a:r>
              <a:rPr sz="1800" spc="70" dirty="0">
                <a:latin typeface="Arial MT"/>
                <a:cs typeface="Arial MT"/>
              </a:rPr>
              <a:t>une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100" dirty="0">
                <a:latin typeface="Arial MT"/>
                <a:cs typeface="Arial MT"/>
              </a:rPr>
              <a:t>bande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150" dirty="0">
                <a:latin typeface="Arial MT"/>
                <a:cs typeface="Arial MT"/>
              </a:rPr>
              <a:t>tampon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de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80" dirty="0">
                <a:latin typeface="Arial MT"/>
                <a:cs typeface="Arial MT"/>
              </a:rPr>
              <a:t>200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145" dirty="0">
                <a:latin typeface="Arial MT"/>
                <a:cs typeface="Arial MT"/>
              </a:rPr>
              <a:t>m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 MT"/>
              <a:cs typeface="Arial MT"/>
            </a:endParaRPr>
          </a:p>
          <a:p>
            <a:pPr marL="12700" marR="216535">
              <a:lnSpc>
                <a:spcPct val="100000"/>
              </a:lnSpc>
            </a:pPr>
            <a:r>
              <a:rPr sz="1800" spc="75" dirty="0">
                <a:latin typeface="Arial MT"/>
                <a:cs typeface="Arial MT"/>
              </a:rPr>
              <a:t>Remontée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des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massifs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-200" dirty="0">
                <a:latin typeface="Arial Black"/>
                <a:cs typeface="Arial Black"/>
              </a:rPr>
              <a:t>à</a:t>
            </a:r>
            <a:r>
              <a:rPr sz="1800" spc="-75" dirty="0">
                <a:latin typeface="Arial Black"/>
                <a:cs typeface="Arial Black"/>
              </a:rPr>
              <a:t> </a:t>
            </a:r>
            <a:r>
              <a:rPr sz="1800" spc="-150" dirty="0">
                <a:latin typeface="Arial Black"/>
                <a:cs typeface="Arial Black"/>
              </a:rPr>
              <a:t>la</a:t>
            </a:r>
            <a:r>
              <a:rPr sz="1800" spc="-75" dirty="0">
                <a:latin typeface="Arial Black"/>
                <a:cs typeface="Arial Black"/>
              </a:rPr>
              <a:t> </a:t>
            </a:r>
            <a:r>
              <a:rPr sz="1800" spc="-130" dirty="0">
                <a:latin typeface="Arial Black"/>
                <a:cs typeface="Arial Black"/>
              </a:rPr>
              <a:t>DGPE</a:t>
            </a:r>
            <a:r>
              <a:rPr sz="1800" spc="-65" dirty="0">
                <a:latin typeface="Arial Black"/>
                <a:cs typeface="Arial Black"/>
              </a:rPr>
              <a:t> </a:t>
            </a:r>
            <a:r>
              <a:rPr sz="1800" spc="65" dirty="0">
                <a:latin typeface="Arial MT"/>
                <a:cs typeface="Arial MT"/>
              </a:rPr>
              <a:t>par </a:t>
            </a:r>
            <a:r>
              <a:rPr sz="1800" spc="90" dirty="0">
                <a:latin typeface="Arial MT"/>
                <a:cs typeface="Arial MT"/>
              </a:rPr>
              <a:t>courrier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130" dirty="0">
                <a:latin typeface="Arial MT"/>
                <a:cs typeface="Arial MT"/>
              </a:rPr>
              <a:t>du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114" dirty="0">
                <a:latin typeface="Arial MT"/>
                <a:cs typeface="Arial MT"/>
              </a:rPr>
              <a:t>préfet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le</a:t>
            </a:r>
            <a:r>
              <a:rPr sz="1800" spc="-10" dirty="0">
                <a:latin typeface="Arial MT"/>
                <a:cs typeface="Arial MT"/>
              </a:rPr>
              <a:t> 13/11/2025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 MT"/>
              <a:cs typeface="Arial MT"/>
            </a:endParaRPr>
          </a:p>
          <a:p>
            <a:pPr marL="12700" marR="173990" algn="just">
              <a:lnSpc>
                <a:spcPct val="100000"/>
              </a:lnSpc>
            </a:pPr>
            <a:r>
              <a:rPr sz="1800" spc="95" dirty="0">
                <a:latin typeface="Arial MT"/>
                <a:cs typeface="Arial MT"/>
              </a:rPr>
              <a:t>Intégration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dans</a:t>
            </a:r>
            <a:r>
              <a:rPr sz="1800" spc="15" dirty="0">
                <a:latin typeface="Arial MT"/>
                <a:cs typeface="Arial MT"/>
              </a:rPr>
              <a:t>  </a:t>
            </a:r>
            <a:r>
              <a:rPr sz="1800" dirty="0">
                <a:latin typeface="Arial Black"/>
                <a:cs typeface="Arial Black"/>
              </a:rPr>
              <a:t>AM</a:t>
            </a:r>
            <a:r>
              <a:rPr sz="1800" spc="415" dirty="0">
                <a:latin typeface="Arial Black"/>
                <a:cs typeface="Arial Black"/>
              </a:rPr>
              <a:t> </a:t>
            </a:r>
            <a:r>
              <a:rPr sz="1800" spc="-114" dirty="0">
                <a:latin typeface="Arial Black"/>
                <a:cs typeface="Arial Black"/>
              </a:rPr>
              <a:t>du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-50" dirty="0">
                <a:latin typeface="Arial Black"/>
                <a:cs typeface="Arial Black"/>
              </a:rPr>
              <a:t>13/04/2026 </a:t>
            </a:r>
            <a:r>
              <a:rPr sz="1800" spc="105" dirty="0">
                <a:latin typeface="Arial MT"/>
                <a:cs typeface="Arial MT"/>
              </a:rPr>
              <a:t>publié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au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105" dirty="0">
                <a:latin typeface="Arial MT"/>
                <a:cs typeface="Arial MT"/>
              </a:rPr>
              <a:t>JO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le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90" dirty="0">
                <a:latin typeface="Arial MT"/>
                <a:cs typeface="Arial MT"/>
              </a:rPr>
              <a:t>29/04/2026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0" dirty="0">
                <a:latin typeface="Arial MT"/>
                <a:cs typeface="Arial MT"/>
              </a:rPr>
              <a:t>-</a:t>
            </a:r>
            <a:r>
              <a:rPr sz="1800" dirty="0">
                <a:latin typeface="Arial MT"/>
                <a:cs typeface="Arial MT"/>
              </a:rPr>
              <a:t>&gt;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-120" dirty="0">
                <a:latin typeface="Arial Black"/>
                <a:cs typeface="Arial Black"/>
              </a:rPr>
              <a:t>zonage </a:t>
            </a:r>
            <a:r>
              <a:rPr sz="1800" spc="-85" dirty="0">
                <a:latin typeface="Arial Black"/>
                <a:cs typeface="Arial Black"/>
              </a:rPr>
              <a:t>informatif</a:t>
            </a:r>
            <a:r>
              <a:rPr sz="1800" spc="-80" dirty="0">
                <a:latin typeface="Arial Black"/>
                <a:cs typeface="Arial Black"/>
              </a:rPr>
              <a:t> OLD </a:t>
            </a:r>
            <a:r>
              <a:rPr sz="1800" spc="-165" dirty="0">
                <a:latin typeface="Arial Black"/>
                <a:cs typeface="Arial Black"/>
              </a:rPr>
              <a:t>sur</a:t>
            </a:r>
            <a:r>
              <a:rPr sz="1800" spc="-8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Geoportail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50" dirty="0">
                <a:latin typeface="Arial MT"/>
                <a:cs typeface="Arial MT"/>
              </a:rPr>
              <a:t>signature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110" dirty="0">
                <a:latin typeface="Arial MT"/>
                <a:cs typeface="Arial MT"/>
              </a:rPr>
              <a:t>de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l'AP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60" dirty="0">
                <a:latin typeface="Arial MT"/>
                <a:cs typeface="Arial MT"/>
              </a:rPr>
              <a:t>OLD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envisagée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pour</a:t>
            </a:r>
            <a:endParaRPr sz="18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</a:pPr>
            <a:r>
              <a:rPr sz="1800" spc="-114" dirty="0">
                <a:latin typeface="Arial Black"/>
                <a:cs typeface="Arial Black"/>
              </a:rPr>
              <a:t>l'automne</a:t>
            </a:r>
            <a:r>
              <a:rPr sz="1800" spc="-85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2026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813553" y="810005"/>
            <a:ext cx="6348095" cy="3869690"/>
            <a:chOff x="4813553" y="810005"/>
            <a:chExt cx="6348095" cy="38696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13553" y="810005"/>
              <a:ext cx="6347523" cy="38696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387725" y="2396883"/>
              <a:ext cx="488950" cy="641350"/>
            </a:xfrm>
            <a:custGeom>
              <a:avLst/>
              <a:gdLst/>
              <a:ahLst/>
              <a:cxnLst/>
              <a:rect l="l" t="t" r="r" b="b"/>
              <a:pathLst>
                <a:path w="488950" h="641350">
                  <a:moveTo>
                    <a:pt x="0" y="0"/>
                  </a:moveTo>
                  <a:lnTo>
                    <a:pt x="488518" y="641159"/>
                  </a:lnTo>
                </a:path>
              </a:pathLst>
            </a:custGeom>
            <a:ln w="17999">
              <a:solidFill>
                <a:srgbClr val="BE0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966235" y="2838234"/>
            <a:ext cx="2032635" cy="455930"/>
          </a:xfrm>
          <a:prstGeom prst="rect">
            <a:avLst/>
          </a:prstGeom>
          <a:solidFill>
            <a:srgbClr val="76BB64"/>
          </a:solidFill>
          <a:ln w="17999">
            <a:solidFill>
              <a:srgbClr val="BE004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8425" marR="243840">
              <a:lnSpc>
                <a:spcPct val="114999"/>
              </a:lnSpc>
              <a:spcBef>
                <a:spcPts val="360"/>
              </a:spcBef>
            </a:pPr>
            <a:r>
              <a:rPr sz="1000" spc="10" dirty="0">
                <a:latin typeface="Arial MT"/>
                <a:cs typeface="Arial MT"/>
              </a:rPr>
              <a:t>Val</a:t>
            </a:r>
            <a:r>
              <a:rPr sz="1000" spc="60" dirty="0">
                <a:latin typeface="Arial MT"/>
                <a:cs typeface="Arial MT"/>
              </a:rPr>
              <a:t> de</a:t>
            </a:r>
            <a:r>
              <a:rPr sz="1000" spc="55" dirty="0">
                <a:latin typeface="Arial MT"/>
                <a:cs typeface="Arial MT"/>
              </a:rPr>
              <a:t> </a:t>
            </a:r>
            <a:r>
              <a:rPr sz="1000" spc="10" dirty="0">
                <a:latin typeface="Arial MT"/>
                <a:cs typeface="Arial MT"/>
              </a:rPr>
              <a:t>Loire</a:t>
            </a:r>
            <a:r>
              <a:rPr sz="1000" spc="60" dirty="0">
                <a:latin typeface="Arial MT"/>
                <a:cs typeface="Arial MT"/>
              </a:rPr>
              <a:t> </a:t>
            </a:r>
            <a:r>
              <a:rPr sz="1000" spc="80" dirty="0">
                <a:latin typeface="Arial MT"/>
                <a:cs typeface="Arial MT"/>
              </a:rPr>
              <a:t>et</a:t>
            </a:r>
            <a:r>
              <a:rPr sz="1000" spc="60" dirty="0">
                <a:latin typeface="Arial MT"/>
                <a:cs typeface="Arial MT"/>
              </a:rPr>
              <a:t> </a:t>
            </a:r>
            <a:r>
              <a:rPr sz="1000" spc="10" dirty="0">
                <a:latin typeface="Arial MT"/>
                <a:cs typeface="Arial MT"/>
              </a:rPr>
              <a:t>bordures</a:t>
            </a:r>
            <a:r>
              <a:rPr sz="1000" spc="65" dirty="0">
                <a:latin typeface="Arial MT"/>
                <a:cs typeface="Arial MT"/>
              </a:rPr>
              <a:t> </a:t>
            </a:r>
            <a:r>
              <a:rPr sz="1000" spc="-25" dirty="0">
                <a:latin typeface="Arial MT"/>
                <a:cs typeface="Arial MT"/>
              </a:rPr>
              <a:t>(22 </a:t>
            </a:r>
            <a:r>
              <a:rPr sz="1000" spc="-10" dirty="0">
                <a:latin typeface="Arial MT"/>
                <a:cs typeface="Arial MT"/>
              </a:rPr>
              <a:t>communes)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68360" y="754917"/>
            <a:ext cx="3269615" cy="4765675"/>
            <a:chOff x="4068360" y="754917"/>
            <a:chExt cx="3269615" cy="476567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68360" y="754917"/>
              <a:ext cx="2608202" cy="95724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109476" y="5055844"/>
              <a:ext cx="1905635" cy="455930"/>
            </a:xfrm>
            <a:custGeom>
              <a:avLst/>
              <a:gdLst/>
              <a:ahLst/>
              <a:cxnLst/>
              <a:rect l="l" t="t" r="r" b="b"/>
              <a:pathLst>
                <a:path w="1905634" h="455929">
                  <a:moveTo>
                    <a:pt x="1905127" y="0"/>
                  </a:moveTo>
                  <a:lnTo>
                    <a:pt x="0" y="0"/>
                  </a:lnTo>
                  <a:lnTo>
                    <a:pt x="0" y="455752"/>
                  </a:lnTo>
                  <a:lnTo>
                    <a:pt x="1905127" y="455752"/>
                  </a:lnTo>
                  <a:lnTo>
                    <a:pt x="1905127" y="0"/>
                  </a:lnTo>
                  <a:close/>
                </a:path>
              </a:pathLst>
            </a:custGeom>
            <a:solidFill>
              <a:srgbClr val="76BB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09476" y="3709085"/>
              <a:ext cx="2219325" cy="1802764"/>
            </a:xfrm>
            <a:custGeom>
              <a:avLst/>
              <a:gdLst/>
              <a:ahLst/>
              <a:cxnLst/>
              <a:rect l="l" t="t" r="r" b="b"/>
              <a:pathLst>
                <a:path w="2219325" h="1802764">
                  <a:moveTo>
                    <a:pt x="1905127" y="1346758"/>
                  </a:moveTo>
                  <a:lnTo>
                    <a:pt x="0" y="1346758"/>
                  </a:lnTo>
                  <a:lnTo>
                    <a:pt x="0" y="1802511"/>
                  </a:lnTo>
                  <a:lnTo>
                    <a:pt x="1905127" y="1802511"/>
                  </a:lnTo>
                  <a:lnTo>
                    <a:pt x="1905127" y="1346758"/>
                  </a:lnTo>
                  <a:close/>
                </a:path>
                <a:path w="2219325" h="1802764">
                  <a:moveTo>
                    <a:pt x="2219045" y="0"/>
                  </a:moveTo>
                  <a:lnTo>
                    <a:pt x="1841766" y="1344955"/>
                  </a:lnTo>
                </a:path>
              </a:pathLst>
            </a:custGeom>
            <a:ln w="17999">
              <a:solidFill>
                <a:srgbClr val="295F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00916" y="5156276"/>
              <a:ext cx="154800" cy="9720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401805" y="5156275"/>
              <a:ext cx="171450" cy="98425"/>
            </a:xfrm>
            <a:custGeom>
              <a:avLst/>
              <a:gdLst/>
              <a:ahLst/>
              <a:cxnLst/>
              <a:rect l="l" t="t" r="r" b="b"/>
              <a:pathLst>
                <a:path w="171450" h="98425">
                  <a:moveTo>
                    <a:pt x="59029" y="0"/>
                  </a:moveTo>
                  <a:lnTo>
                    <a:pt x="49669" y="0"/>
                  </a:lnTo>
                  <a:lnTo>
                    <a:pt x="49669" y="38900"/>
                  </a:lnTo>
                  <a:lnTo>
                    <a:pt x="49669" y="50761"/>
                  </a:lnTo>
                  <a:lnTo>
                    <a:pt x="49669" y="75958"/>
                  </a:lnTo>
                  <a:lnTo>
                    <a:pt x="48590" y="77406"/>
                  </a:lnTo>
                  <a:lnTo>
                    <a:pt x="47879" y="78486"/>
                  </a:lnTo>
                  <a:lnTo>
                    <a:pt x="46799" y="79921"/>
                  </a:lnTo>
                  <a:lnTo>
                    <a:pt x="46075" y="81000"/>
                  </a:lnTo>
                  <a:lnTo>
                    <a:pt x="43916" y="83159"/>
                  </a:lnTo>
                  <a:lnTo>
                    <a:pt x="42468" y="83883"/>
                  </a:lnTo>
                  <a:lnTo>
                    <a:pt x="41389" y="84607"/>
                  </a:lnTo>
                  <a:lnTo>
                    <a:pt x="39954" y="85318"/>
                  </a:lnTo>
                  <a:lnTo>
                    <a:pt x="38874" y="86042"/>
                  </a:lnTo>
                  <a:lnTo>
                    <a:pt x="37439" y="86766"/>
                  </a:lnTo>
                  <a:lnTo>
                    <a:pt x="35991" y="87122"/>
                  </a:lnTo>
                  <a:lnTo>
                    <a:pt x="34912" y="87477"/>
                  </a:lnTo>
                  <a:lnTo>
                    <a:pt x="33477" y="87477"/>
                  </a:lnTo>
                  <a:lnTo>
                    <a:pt x="32029" y="87845"/>
                  </a:lnTo>
                  <a:lnTo>
                    <a:pt x="28079" y="87845"/>
                  </a:lnTo>
                  <a:lnTo>
                    <a:pt x="25920" y="87477"/>
                  </a:lnTo>
                  <a:lnTo>
                    <a:pt x="24117" y="86766"/>
                  </a:lnTo>
                  <a:lnTo>
                    <a:pt x="23037" y="86398"/>
                  </a:lnTo>
                  <a:lnTo>
                    <a:pt x="22313" y="86042"/>
                  </a:lnTo>
                  <a:lnTo>
                    <a:pt x="21234" y="85318"/>
                  </a:lnTo>
                  <a:lnTo>
                    <a:pt x="20510" y="84963"/>
                  </a:lnTo>
                  <a:lnTo>
                    <a:pt x="19431" y="84239"/>
                  </a:lnTo>
                  <a:lnTo>
                    <a:pt x="18719" y="83883"/>
                  </a:lnTo>
                  <a:lnTo>
                    <a:pt x="16560" y="81724"/>
                  </a:lnTo>
                  <a:lnTo>
                    <a:pt x="15836" y="80645"/>
                  </a:lnTo>
                  <a:lnTo>
                    <a:pt x="14389" y="78841"/>
                  </a:lnTo>
                  <a:lnTo>
                    <a:pt x="13309" y="77038"/>
                  </a:lnTo>
                  <a:lnTo>
                    <a:pt x="12230" y="74879"/>
                  </a:lnTo>
                  <a:lnTo>
                    <a:pt x="11518" y="73088"/>
                  </a:lnTo>
                  <a:lnTo>
                    <a:pt x="11150" y="70573"/>
                  </a:lnTo>
                  <a:lnTo>
                    <a:pt x="10439" y="68402"/>
                  </a:lnTo>
                  <a:lnTo>
                    <a:pt x="10439" y="65887"/>
                  </a:lnTo>
                  <a:lnTo>
                    <a:pt x="10071" y="63360"/>
                  </a:lnTo>
                  <a:lnTo>
                    <a:pt x="10439" y="60845"/>
                  </a:lnTo>
                  <a:lnTo>
                    <a:pt x="10439" y="58331"/>
                  </a:lnTo>
                  <a:lnTo>
                    <a:pt x="11150" y="55803"/>
                  </a:lnTo>
                  <a:lnTo>
                    <a:pt x="11518" y="53644"/>
                  </a:lnTo>
                  <a:lnTo>
                    <a:pt x="12230" y="51485"/>
                  </a:lnTo>
                  <a:lnTo>
                    <a:pt x="14389" y="47891"/>
                  </a:lnTo>
                  <a:lnTo>
                    <a:pt x="15836" y="46088"/>
                  </a:lnTo>
                  <a:lnTo>
                    <a:pt x="16560" y="45021"/>
                  </a:lnTo>
                  <a:lnTo>
                    <a:pt x="18719" y="42849"/>
                  </a:lnTo>
                  <a:lnTo>
                    <a:pt x="19431" y="42481"/>
                  </a:lnTo>
                  <a:lnTo>
                    <a:pt x="20510" y="41770"/>
                  </a:lnTo>
                  <a:lnTo>
                    <a:pt x="21234" y="41046"/>
                  </a:lnTo>
                  <a:lnTo>
                    <a:pt x="22313" y="40678"/>
                  </a:lnTo>
                  <a:lnTo>
                    <a:pt x="23037" y="40335"/>
                  </a:lnTo>
                  <a:lnTo>
                    <a:pt x="24117" y="39966"/>
                  </a:lnTo>
                  <a:lnTo>
                    <a:pt x="25920" y="39243"/>
                  </a:lnTo>
                  <a:lnTo>
                    <a:pt x="28079" y="38900"/>
                  </a:lnTo>
                  <a:lnTo>
                    <a:pt x="33477" y="38900"/>
                  </a:lnTo>
                  <a:lnTo>
                    <a:pt x="34556" y="39243"/>
                  </a:lnTo>
                  <a:lnTo>
                    <a:pt x="37439" y="39966"/>
                  </a:lnTo>
                  <a:lnTo>
                    <a:pt x="38874" y="40678"/>
                  </a:lnTo>
                  <a:lnTo>
                    <a:pt x="39954" y="41046"/>
                  </a:lnTo>
                  <a:lnTo>
                    <a:pt x="41389" y="41770"/>
                  </a:lnTo>
                  <a:lnTo>
                    <a:pt x="42468" y="42849"/>
                  </a:lnTo>
                  <a:lnTo>
                    <a:pt x="43561" y="43561"/>
                  </a:lnTo>
                  <a:lnTo>
                    <a:pt x="47879" y="47891"/>
                  </a:lnTo>
                  <a:lnTo>
                    <a:pt x="48590" y="49326"/>
                  </a:lnTo>
                  <a:lnTo>
                    <a:pt x="49669" y="50761"/>
                  </a:lnTo>
                  <a:lnTo>
                    <a:pt x="49669" y="38900"/>
                  </a:lnTo>
                  <a:lnTo>
                    <a:pt x="45351" y="34569"/>
                  </a:lnTo>
                  <a:lnTo>
                    <a:pt x="44272" y="33845"/>
                  </a:lnTo>
                  <a:lnTo>
                    <a:pt x="43192" y="32766"/>
                  </a:lnTo>
                  <a:lnTo>
                    <a:pt x="41757" y="32042"/>
                  </a:lnTo>
                  <a:lnTo>
                    <a:pt x="40678" y="31318"/>
                  </a:lnTo>
                  <a:lnTo>
                    <a:pt x="39230" y="30962"/>
                  </a:lnTo>
                  <a:lnTo>
                    <a:pt x="38150" y="30238"/>
                  </a:lnTo>
                  <a:lnTo>
                    <a:pt x="32397" y="28803"/>
                  </a:lnTo>
                  <a:lnTo>
                    <a:pt x="29159" y="28803"/>
                  </a:lnTo>
                  <a:lnTo>
                    <a:pt x="25920" y="29159"/>
                  </a:lnTo>
                  <a:lnTo>
                    <a:pt x="23037" y="29527"/>
                  </a:lnTo>
                  <a:lnTo>
                    <a:pt x="19799" y="30607"/>
                  </a:lnTo>
                  <a:lnTo>
                    <a:pt x="18351" y="30962"/>
                  </a:lnTo>
                  <a:lnTo>
                    <a:pt x="17272" y="31686"/>
                  </a:lnTo>
                  <a:lnTo>
                    <a:pt x="15836" y="32397"/>
                  </a:lnTo>
                  <a:lnTo>
                    <a:pt x="14757" y="33121"/>
                  </a:lnTo>
                  <a:lnTo>
                    <a:pt x="711" y="56527"/>
                  </a:lnTo>
                  <a:lnTo>
                    <a:pt x="0" y="59766"/>
                  </a:lnTo>
                  <a:lnTo>
                    <a:pt x="0" y="66967"/>
                  </a:lnTo>
                  <a:lnTo>
                    <a:pt x="711" y="70205"/>
                  </a:lnTo>
                  <a:lnTo>
                    <a:pt x="1028" y="73088"/>
                  </a:lnTo>
                  <a:lnTo>
                    <a:pt x="12230" y="91808"/>
                  </a:lnTo>
                  <a:lnTo>
                    <a:pt x="13309" y="92887"/>
                  </a:lnTo>
                  <a:lnTo>
                    <a:pt x="14757" y="93599"/>
                  </a:lnTo>
                  <a:lnTo>
                    <a:pt x="15836" y="94322"/>
                  </a:lnTo>
                  <a:lnTo>
                    <a:pt x="17272" y="95046"/>
                  </a:lnTo>
                  <a:lnTo>
                    <a:pt x="18351" y="95758"/>
                  </a:lnTo>
                  <a:lnTo>
                    <a:pt x="19799" y="96126"/>
                  </a:lnTo>
                  <a:lnTo>
                    <a:pt x="23037" y="97205"/>
                  </a:lnTo>
                  <a:lnTo>
                    <a:pt x="29159" y="97929"/>
                  </a:lnTo>
                  <a:lnTo>
                    <a:pt x="30949" y="97929"/>
                  </a:lnTo>
                  <a:lnTo>
                    <a:pt x="32397" y="97561"/>
                  </a:lnTo>
                  <a:lnTo>
                    <a:pt x="33832" y="97561"/>
                  </a:lnTo>
                  <a:lnTo>
                    <a:pt x="38150" y="96481"/>
                  </a:lnTo>
                  <a:lnTo>
                    <a:pt x="39230" y="95758"/>
                  </a:lnTo>
                  <a:lnTo>
                    <a:pt x="40678" y="95402"/>
                  </a:lnTo>
                  <a:lnTo>
                    <a:pt x="41757" y="94678"/>
                  </a:lnTo>
                  <a:lnTo>
                    <a:pt x="43192" y="93967"/>
                  </a:lnTo>
                  <a:lnTo>
                    <a:pt x="44272" y="92887"/>
                  </a:lnTo>
                  <a:lnTo>
                    <a:pt x="45351" y="92163"/>
                  </a:lnTo>
                  <a:lnTo>
                    <a:pt x="49669" y="87845"/>
                  </a:lnTo>
                  <a:lnTo>
                    <a:pt x="49669" y="95402"/>
                  </a:lnTo>
                  <a:lnTo>
                    <a:pt x="59029" y="95402"/>
                  </a:lnTo>
                  <a:lnTo>
                    <a:pt x="59029" y="0"/>
                  </a:lnTo>
                  <a:close/>
                </a:path>
                <a:path w="171450" h="98425">
                  <a:moveTo>
                    <a:pt x="95034" y="6489"/>
                  </a:moveTo>
                  <a:lnTo>
                    <a:pt x="84239" y="6489"/>
                  </a:lnTo>
                  <a:lnTo>
                    <a:pt x="74510" y="40678"/>
                  </a:lnTo>
                  <a:lnTo>
                    <a:pt x="83515" y="40678"/>
                  </a:lnTo>
                  <a:lnTo>
                    <a:pt x="95034" y="6489"/>
                  </a:lnTo>
                  <a:close/>
                </a:path>
                <a:path w="171450" h="98425">
                  <a:moveTo>
                    <a:pt x="171348" y="95402"/>
                  </a:moveTo>
                  <a:lnTo>
                    <a:pt x="162090" y="69138"/>
                  </a:lnTo>
                  <a:lnTo>
                    <a:pt x="158407" y="58699"/>
                  </a:lnTo>
                  <a:lnTo>
                    <a:pt x="147599" y="28003"/>
                  </a:lnTo>
                  <a:lnTo>
                    <a:pt x="147599" y="58699"/>
                  </a:lnTo>
                  <a:lnTo>
                    <a:pt x="118071" y="58699"/>
                  </a:lnTo>
                  <a:lnTo>
                    <a:pt x="132829" y="16929"/>
                  </a:lnTo>
                  <a:lnTo>
                    <a:pt x="147599" y="58699"/>
                  </a:lnTo>
                  <a:lnTo>
                    <a:pt x="147599" y="28003"/>
                  </a:lnTo>
                  <a:lnTo>
                    <a:pt x="143700" y="16929"/>
                  </a:lnTo>
                  <a:lnTo>
                    <a:pt x="140030" y="6489"/>
                  </a:lnTo>
                  <a:lnTo>
                    <a:pt x="125628" y="6489"/>
                  </a:lnTo>
                  <a:lnTo>
                    <a:pt x="94310" y="95402"/>
                  </a:lnTo>
                  <a:lnTo>
                    <a:pt x="105473" y="95402"/>
                  </a:lnTo>
                  <a:lnTo>
                    <a:pt x="114833" y="69138"/>
                  </a:lnTo>
                  <a:lnTo>
                    <a:pt x="150837" y="69138"/>
                  </a:lnTo>
                  <a:lnTo>
                    <a:pt x="160197" y="95402"/>
                  </a:lnTo>
                  <a:lnTo>
                    <a:pt x="171348" y="954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6844" y="5155920"/>
              <a:ext cx="1140472" cy="9828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773037" y="5156275"/>
              <a:ext cx="74295" cy="97790"/>
            </a:xfrm>
            <a:custGeom>
              <a:avLst/>
              <a:gdLst/>
              <a:ahLst/>
              <a:cxnLst/>
              <a:rect l="l" t="t" r="r" b="b"/>
              <a:pathLst>
                <a:path w="74295" h="97789">
                  <a:moveTo>
                    <a:pt x="9728" y="0"/>
                  </a:moveTo>
                  <a:lnTo>
                    <a:pt x="0" y="0"/>
                  </a:lnTo>
                  <a:lnTo>
                    <a:pt x="0" y="95402"/>
                  </a:lnTo>
                  <a:lnTo>
                    <a:pt x="9728" y="95402"/>
                  </a:lnTo>
                  <a:lnTo>
                    <a:pt x="9728" y="0"/>
                  </a:lnTo>
                  <a:close/>
                </a:path>
                <a:path w="74295" h="97789">
                  <a:moveTo>
                    <a:pt x="73799" y="49682"/>
                  </a:moveTo>
                  <a:lnTo>
                    <a:pt x="71996" y="41770"/>
                  </a:lnTo>
                  <a:lnTo>
                    <a:pt x="71882" y="41402"/>
                  </a:lnTo>
                  <a:lnTo>
                    <a:pt x="71755" y="41046"/>
                  </a:lnTo>
                  <a:lnTo>
                    <a:pt x="71640" y="40678"/>
                  </a:lnTo>
                  <a:lnTo>
                    <a:pt x="70916" y="39598"/>
                  </a:lnTo>
                  <a:lnTo>
                    <a:pt x="70561" y="38900"/>
                  </a:lnTo>
                  <a:lnTo>
                    <a:pt x="70307" y="38519"/>
                  </a:lnTo>
                  <a:lnTo>
                    <a:pt x="69837" y="37807"/>
                  </a:lnTo>
                  <a:lnTo>
                    <a:pt x="69126" y="37084"/>
                  </a:lnTo>
                  <a:lnTo>
                    <a:pt x="68402" y="36004"/>
                  </a:lnTo>
                  <a:lnTo>
                    <a:pt x="65519" y="33121"/>
                  </a:lnTo>
                  <a:lnTo>
                    <a:pt x="64439" y="32397"/>
                  </a:lnTo>
                  <a:lnTo>
                    <a:pt x="63728" y="32042"/>
                  </a:lnTo>
                  <a:lnTo>
                    <a:pt x="62649" y="31318"/>
                  </a:lnTo>
                  <a:lnTo>
                    <a:pt x="56159" y="29159"/>
                  </a:lnTo>
                  <a:lnTo>
                    <a:pt x="53644" y="28803"/>
                  </a:lnTo>
                  <a:lnTo>
                    <a:pt x="48958" y="28803"/>
                  </a:lnTo>
                  <a:lnTo>
                    <a:pt x="47167" y="29159"/>
                  </a:lnTo>
                  <a:lnTo>
                    <a:pt x="45364" y="29159"/>
                  </a:lnTo>
                  <a:lnTo>
                    <a:pt x="43929" y="29527"/>
                  </a:lnTo>
                  <a:lnTo>
                    <a:pt x="42125" y="30238"/>
                  </a:lnTo>
                  <a:lnTo>
                    <a:pt x="40678" y="30607"/>
                  </a:lnTo>
                  <a:lnTo>
                    <a:pt x="39243" y="31318"/>
                  </a:lnTo>
                  <a:lnTo>
                    <a:pt x="37439" y="32042"/>
                  </a:lnTo>
                  <a:lnTo>
                    <a:pt x="36004" y="33121"/>
                  </a:lnTo>
                  <a:lnTo>
                    <a:pt x="34925" y="33845"/>
                  </a:lnTo>
                  <a:lnTo>
                    <a:pt x="33477" y="34925"/>
                  </a:lnTo>
                  <a:lnTo>
                    <a:pt x="31318" y="37084"/>
                  </a:lnTo>
                  <a:lnTo>
                    <a:pt x="30238" y="38519"/>
                  </a:lnTo>
                  <a:lnTo>
                    <a:pt x="29159" y="39598"/>
                  </a:lnTo>
                  <a:lnTo>
                    <a:pt x="28079" y="41046"/>
                  </a:lnTo>
                  <a:lnTo>
                    <a:pt x="35280" y="47523"/>
                  </a:lnTo>
                  <a:lnTo>
                    <a:pt x="36728" y="45364"/>
                  </a:lnTo>
                  <a:lnTo>
                    <a:pt x="37439" y="44640"/>
                  </a:lnTo>
                  <a:lnTo>
                    <a:pt x="38163" y="43561"/>
                  </a:lnTo>
                  <a:lnTo>
                    <a:pt x="38887" y="42849"/>
                  </a:lnTo>
                  <a:lnTo>
                    <a:pt x="39966" y="42138"/>
                  </a:lnTo>
                  <a:lnTo>
                    <a:pt x="40678" y="41402"/>
                  </a:lnTo>
                  <a:lnTo>
                    <a:pt x="41757" y="40678"/>
                  </a:lnTo>
                  <a:lnTo>
                    <a:pt x="43929" y="39966"/>
                  </a:lnTo>
                  <a:lnTo>
                    <a:pt x="44640" y="39243"/>
                  </a:lnTo>
                  <a:lnTo>
                    <a:pt x="45720" y="39243"/>
                  </a:lnTo>
                  <a:lnTo>
                    <a:pt x="47167" y="38900"/>
                  </a:lnTo>
                  <a:lnTo>
                    <a:pt x="48247" y="38519"/>
                  </a:lnTo>
                  <a:lnTo>
                    <a:pt x="52197" y="38519"/>
                  </a:lnTo>
                  <a:lnTo>
                    <a:pt x="53644" y="38900"/>
                  </a:lnTo>
                  <a:lnTo>
                    <a:pt x="54724" y="38900"/>
                  </a:lnTo>
                  <a:lnTo>
                    <a:pt x="56159" y="39243"/>
                  </a:lnTo>
                  <a:lnTo>
                    <a:pt x="58318" y="40678"/>
                  </a:lnTo>
                  <a:lnTo>
                    <a:pt x="59042" y="41046"/>
                  </a:lnTo>
                  <a:lnTo>
                    <a:pt x="59397" y="41402"/>
                  </a:lnTo>
                  <a:lnTo>
                    <a:pt x="60121" y="41770"/>
                  </a:lnTo>
                  <a:lnTo>
                    <a:pt x="61925" y="43561"/>
                  </a:lnTo>
                  <a:lnTo>
                    <a:pt x="62280" y="44284"/>
                  </a:lnTo>
                  <a:lnTo>
                    <a:pt x="62649" y="44640"/>
                  </a:lnTo>
                  <a:lnTo>
                    <a:pt x="63004" y="45364"/>
                  </a:lnTo>
                  <a:lnTo>
                    <a:pt x="63004" y="45720"/>
                  </a:lnTo>
                  <a:lnTo>
                    <a:pt x="63728" y="47167"/>
                  </a:lnTo>
                  <a:lnTo>
                    <a:pt x="63728" y="47891"/>
                  </a:lnTo>
                  <a:lnTo>
                    <a:pt x="64439" y="50761"/>
                  </a:lnTo>
                  <a:lnTo>
                    <a:pt x="64439" y="56896"/>
                  </a:lnTo>
                  <a:lnTo>
                    <a:pt x="64439" y="64820"/>
                  </a:lnTo>
                  <a:lnTo>
                    <a:pt x="64439" y="77406"/>
                  </a:lnTo>
                  <a:lnTo>
                    <a:pt x="63728" y="78486"/>
                  </a:lnTo>
                  <a:lnTo>
                    <a:pt x="63004" y="79921"/>
                  </a:lnTo>
                  <a:lnTo>
                    <a:pt x="61925" y="81000"/>
                  </a:lnTo>
                  <a:lnTo>
                    <a:pt x="61201" y="82080"/>
                  </a:lnTo>
                  <a:lnTo>
                    <a:pt x="60121" y="82804"/>
                  </a:lnTo>
                  <a:lnTo>
                    <a:pt x="58318" y="84607"/>
                  </a:lnTo>
                  <a:lnTo>
                    <a:pt x="56883" y="85318"/>
                  </a:lnTo>
                  <a:lnTo>
                    <a:pt x="54724" y="86766"/>
                  </a:lnTo>
                  <a:lnTo>
                    <a:pt x="53644" y="87122"/>
                  </a:lnTo>
                  <a:lnTo>
                    <a:pt x="52197" y="87477"/>
                  </a:lnTo>
                  <a:lnTo>
                    <a:pt x="51117" y="87845"/>
                  </a:lnTo>
                  <a:lnTo>
                    <a:pt x="49682" y="88201"/>
                  </a:lnTo>
                  <a:lnTo>
                    <a:pt x="44284" y="88201"/>
                  </a:lnTo>
                  <a:lnTo>
                    <a:pt x="43205" y="87845"/>
                  </a:lnTo>
                  <a:lnTo>
                    <a:pt x="42481" y="87477"/>
                  </a:lnTo>
                  <a:lnTo>
                    <a:pt x="41402" y="87122"/>
                  </a:lnTo>
                  <a:lnTo>
                    <a:pt x="39966" y="86398"/>
                  </a:lnTo>
                  <a:lnTo>
                    <a:pt x="39598" y="86042"/>
                  </a:lnTo>
                  <a:lnTo>
                    <a:pt x="39243" y="86042"/>
                  </a:lnTo>
                  <a:lnTo>
                    <a:pt x="38519" y="85318"/>
                  </a:lnTo>
                  <a:lnTo>
                    <a:pt x="38519" y="84963"/>
                  </a:lnTo>
                  <a:lnTo>
                    <a:pt x="37439" y="83883"/>
                  </a:lnTo>
                  <a:lnTo>
                    <a:pt x="37439" y="83527"/>
                  </a:lnTo>
                  <a:lnTo>
                    <a:pt x="37084" y="83159"/>
                  </a:lnTo>
                  <a:lnTo>
                    <a:pt x="37084" y="82448"/>
                  </a:lnTo>
                  <a:lnTo>
                    <a:pt x="36728" y="82080"/>
                  </a:lnTo>
                  <a:lnTo>
                    <a:pt x="36728" y="81724"/>
                  </a:lnTo>
                  <a:lnTo>
                    <a:pt x="36360" y="81368"/>
                  </a:lnTo>
                  <a:lnTo>
                    <a:pt x="36360" y="76327"/>
                  </a:lnTo>
                  <a:lnTo>
                    <a:pt x="36728" y="75958"/>
                  </a:lnTo>
                  <a:lnTo>
                    <a:pt x="36728" y="74879"/>
                  </a:lnTo>
                  <a:lnTo>
                    <a:pt x="37084" y="74523"/>
                  </a:lnTo>
                  <a:lnTo>
                    <a:pt x="37084" y="74168"/>
                  </a:lnTo>
                  <a:lnTo>
                    <a:pt x="38163" y="73088"/>
                  </a:lnTo>
                  <a:lnTo>
                    <a:pt x="38163" y="72720"/>
                  </a:lnTo>
                  <a:lnTo>
                    <a:pt x="40322" y="70573"/>
                  </a:lnTo>
                  <a:lnTo>
                    <a:pt x="41402" y="69850"/>
                  </a:lnTo>
                  <a:lnTo>
                    <a:pt x="44640" y="68757"/>
                  </a:lnTo>
                  <a:lnTo>
                    <a:pt x="47523" y="68046"/>
                  </a:lnTo>
                  <a:lnTo>
                    <a:pt x="64439" y="64820"/>
                  </a:lnTo>
                  <a:lnTo>
                    <a:pt x="64439" y="56896"/>
                  </a:lnTo>
                  <a:lnTo>
                    <a:pt x="45008" y="60490"/>
                  </a:lnTo>
                  <a:lnTo>
                    <a:pt x="42837" y="60845"/>
                  </a:lnTo>
                  <a:lnTo>
                    <a:pt x="41046" y="61582"/>
                  </a:lnTo>
                  <a:lnTo>
                    <a:pt x="32766" y="65887"/>
                  </a:lnTo>
                  <a:lnTo>
                    <a:pt x="31318" y="66967"/>
                  </a:lnTo>
                  <a:lnTo>
                    <a:pt x="30238" y="68402"/>
                  </a:lnTo>
                  <a:lnTo>
                    <a:pt x="29883" y="69138"/>
                  </a:lnTo>
                  <a:lnTo>
                    <a:pt x="29159" y="69481"/>
                  </a:lnTo>
                  <a:lnTo>
                    <a:pt x="27724" y="72377"/>
                  </a:lnTo>
                  <a:lnTo>
                    <a:pt x="27724" y="73444"/>
                  </a:lnTo>
                  <a:lnTo>
                    <a:pt x="27000" y="74879"/>
                  </a:lnTo>
                  <a:lnTo>
                    <a:pt x="27000" y="83159"/>
                  </a:lnTo>
                  <a:lnTo>
                    <a:pt x="27368" y="83883"/>
                  </a:lnTo>
                  <a:lnTo>
                    <a:pt x="27368" y="84963"/>
                  </a:lnTo>
                  <a:lnTo>
                    <a:pt x="27724" y="85686"/>
                  </a:lnTo>
                  <a:lnTo>
                    <a:pt x="27838" y="86042"/>
                  </a:lnTo>
                  <a:lnTo>
                    <a:pt x="27952" y="86398"/>
                  </a:lnTo>
                  <a:lnTo>
                    <a:pt x="28079" y="86766"/>
                  </a:lnTo>
                  <a:lnTo>
                    <a:pt x="29883" y="90360"/>
                  </a:lnTo>
                  <a:lnTo>
                    <a:pt x="32397" y="92887"/>
                  </a:lnTo>
                  <a:lnTo>
                    <a:pt x="33121" y="93243"/>
                  </a:lnTo>
                  <a:lnTo>
                    <a:pt x="33845" y="93967"/>
                  </a:lnTo>
                  <a:lnTo>
                    <a:pt x="36004" y="95046"/>
                  </a:lnTo>
                  <a:lnTo>
                    <a:pt x="37807" y="95758"/>
                  </a:lnTo>
                  <a:lnTo>
                    <a:pt x="39243" y="96481"/>
                  </a:lnTo>
                  <a:lnTo>
                    <a:pt x="41402" y="96837"/>
                  </a:lnTo>
                  <a:lnTo>
                    <a:pt x="43205" y="96837"/>
                  </a:lnTo>
                  <a:lnTo>
                    <a:pt x="45364" y="97205"/>
                  </a:lnTo>
                  <a:lnTo>
                    <a:pt x="46799" y="97205"/>
                  </a:lnTo>
                  <a:lnTo>
                    <a:pt x="47879" y="96837"/>
                  </a:lnTo>
                  <a:lnTo>
                    <a:pt x="49326" y="96837"/>
                  </a:lnTo>
                  <a:lnTo>
                    <a:pt x="52197" y="96126"/>
                  </a:lnTo>
                  <a:lnTo>
                    <a:pt x="53289" y="95758"/>
                  </a:lnTo>
                  <a:lnTo>
                    <a:pt x="54724" y="95046"/>
                  </a:lnTo>
                  <a:lnTo>
                    <a:pt x="55803" y="94322"/>
                  </a:lnTo>
                  <a:lnTo>
                    <a:pt x="57238" y="93967"/>
                  </a:lnTo>
                  <a:lnTo>
                    <a:pt x="58318" y="93243"/>
                  </a:lnTo>
                  <a:lnTo>
                    <a:pt x="59397" y="92163"/>
                  </a:lnTo>
                  <a:lnTo>
                    <a:pt x="60477" y="91440"/>
                  </a:lnTo>
                  <a:lnTo>
                    <a:pt x="62649" y="89281"/>
                  </a:lnTo>
                  <a:lnTo>
                    <a:pt x="63360" y="88201"/>
                  </a:lnTo>
                  <a:lnTo>
                    <a:pt x="64439" y="87122"/>
                  </a:lnTo>
                  <a:lnTo>
                    <a:pt x="64439" y="95402"/>
                  </a:lnTo>
                  <a:lnTo>
                    <a:pt x="73799" y="95402"/>
                  </a:lnTo>
                  <a:lnTo>
                    <a:pt x="73799" y="87122"/>
                  </a:lnTo>
                  <a:lnTo>
                    <a:pt x="73799" y="64820"/>
                  </a:lnTo>
                  <a:lnTo>
                    <a:pt x="73799" y="496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10276" y="5331243"/>
              <a:ext cx="1388884" cy="127431"/>
            </a:xfrm>
            <a:prstGeom prst="rect">
              <a:avLst/>
            </a:prstGeom>
          </p:spPr>
        </p:pic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6177495" y="145338"/>
            <a:ext cx="5804535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0225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</a:t>
            </a:r>
            <a:r>
              <a:rPr spc="-125" dirty="0"/>
              <a:t> </a:t>
            </a:r>
            <a:r>
              <a:rPr spc="-180" dirty="0"/>
              <a:t>RISQUE</a:t>
            </a:r>
            <a:r>
              <a:rPr spc="-120" dirty="0"/>
              <a:t> </a:t>
            </a:r>
            <a:r>
              <a:rPr spc="-100" dirty="0"/>
              <a:t>INCENDIE</a:t>
            </a:r>
            <a:r>
              <a:rPr spc="-120" dirty="0"/>
              <a:t> </a:t>
            </a:r>
            <a:r>
              <a:rPr spc="-135" dirty="0"/>
              <a:t>DE</a:t>
            </a:r>
            <a:r>
              <a:rPr spc="-120" dirty="0"/>
              <a:t> </a:t>
            </a:r>
            <a:r>
              <a:rPr spc="-135" dirty="0"/>
              <a:t>FORET</a:t>
            </a:r>
          </a:p>
          <a:p>
            <a:pPr marL="12700">
              <a:lnSpc>
                <a:spcPts val="1825"/>
              </a:lnSpc>
            </a:pPr>
            <a:r>
              <a:rPr sz="1600" spc="-170" dirty="0">
                <a:solidFill>
                  <a:srgbClr val="000000"/>
                </a:solidFill>
              </a:rPr>
              <a:t>Le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60" dirty="0">
                <a:solidFill>
                  <a:srgbClr val="000000"/>
                </a:solidFill>
              </a:rPr>
              <a:t>classement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45" dirty="0">
                <a:solidFill>
                  <a:srgbClr val="000000"/>
                </a:solidFill>
              </a:rPr>
              <a:t>des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75" dirty="0">
                <a:solidFill>
                  <a:srgbClr val="000000"/>
                </a:solidFill>
              </a:rPr>
              <a:t>massifs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65" dirty="0">
                <a:solidFill>
                  <a:srgbClr val="000000"/>
                </a:solidFill>
              </a:rPr>
              <a:t>à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risque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incendie</a:t>
            </a:r>
            <a:r>
              <a:rPr sz="1600" spc="-50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en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Haute-</a:t>
            </a:r>
            <a:r>
              <a:rPr sz="1600" spc="-50" dirty="0">
                <a:solidFill>
                  <a:srgbClr val="000000"/>
                </a:solidFill>
              </a:rPr>
              <a:t>Loire</a:t>
            </a:r>
            <a:endParaRPr sz="1600"/>
          </a:p>
        </p:txBody>
      </p: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25523" y="3310204"/>
            <a:ext cx="3574440" cy="3545281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23" y="210604"/>
            <a:ext cx="1098359" cy="44171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865823" y="145338"/>
            <a:ext cx="5115560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885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</a:t>
            </a:r>
            <a:r>
              <a:rPr spc="-125" dirty="0"/>
              <a:t> </a:t>
            </a:r>
            <a:r>
              <a:rPr spc="-180" dirty="0"/>
              <a:t>RISQUE</a:t>
            </a:r>
            <a:r>
              <a:rPr spc="-120" dirty="0"/>
              <a:t> </a:t>
            </a:r>
            <a:r>
              <a:rPr spc="-100" dirty="0"/>
              <a:t>INCENDIE</a:t>
            </a:r>
            <a:r>
              <a:rPr spc="-120" dirty="0"/>
              <a:t> </a:t>
            </a:r>
            <a:r>
              <a:rPr spc="-135" dirty="0"/>
              <a:t>DE</a:t>
            </a:r>
            <a:r>
              <a:rPr spc="-120" dirty="0"/>
              <a:t> </a:t>
            </a:r>
            <a:r>
              <a:rPr spc="-135" dirty="0"/>
              <a:t>FORET</a:t>
            </a:r>
          </a:p>
          <a:p>
            <a:pPr marL="12700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Massif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65" dirty="0">
                <a:solidFill>
                  <a:srgbClr val="000000"/>
                </a:solidFill>
              </a:rPr>
              <a:t>à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risque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14" dirty="0">
                <a:solidFill>
                  <a:srgbClr val="000000"/>
                </a:solidFill>
              </a:rPr>
              <a:t>Piémont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75" dirty="0">
                <a:solidFill>
                  <a:srgbClr val="000000"/>
                </a:solidFill>
              </a:rPr>
              <a:t>du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30" dirty="0">
                <a:solidFill>
                  <a:srgbClr val="000000"/>
                </a:solidFill>
              </a:rPr>
              <a:t>Livradois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75" dirty="0">
                <a:solidFill>
                  <a:srgbClr val="000000"/>
                </a:solidFill>
              </a:rPr>
              <a:t>(15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10" dirty="0">
                <a:solidFill>
                  <a:srgbClr val="000000"/>
                </a:solidFill>
              </a:rPr>
              <a:t>communes)</a:t>
            </a:r>
            <a:endParaRPr sz="16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280"/>
            <a:ext cx="5776201" cy="68493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8115" y="1151636"/>
            <a:ext cx="5189397" cy="552599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23" y="210604"/>
            <a:ext cx="1098359" cy="44171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63540" y="145338"/>
            <a:ext cx="6617970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14295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</a:t>
            </a:r>
            <a:r>
              <a:rPr spc="-125" dirty="0"/>
              <a:t> </a:t>
            </a:r>
            <a:r>
              <a:rPr spc="-180" dirty="0"/>
              <a:t>RISQUE</a:t>
            </a:r>
            <a:r>
              <a:rPr spc="-120" dirty="0"/>
              <a:t> </a:t>
            </a:r>
            <a:r>
              <a:rPr spc="-100" dirty="0"/>
              <a:t>INCENDIE</a:t>
            </a:r>
            <a:r>
              <a:rPr spc="-120" dirty="0"/>
              <a:t> </a:t>
            </a:r>
            <a:r>
              <a:rPr spc="-135" dirty="0"/>
              <a:t>DE</a:t>
            </a:r>
            <a:r>
              <a:rPr spc="-120" dirty="0"/>
              <a:t> </a:t>
            </a:r>
            <a:r>
              <a:rPr spc="-135" dirty="0"/>
              <a:t>FORET</a:t>
            </a:r>
          </a:p>
          <a:p>
            <a:pPr marL="12700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Massif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65" dirty="0">
                <a:solidFill>
                  <a:srgbClr val="000000"/>
                </a:solidFill>
              </a:rPr>
              <a:t>à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risque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Val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d’Allier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et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00" dirty="0">
                <a:solidFill>
                  <a:srgbClr val="000000"/>
                </a:solidFill>
              </a:rPr>
              <a:t>contreforts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Margeride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100" dirty="0">
                <a:solidFill>
                  <a:srgbClr val="000000"/>
                </a:solidFill>
              </a:rPr>
              <a:t>(26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05" dirty="0">
                <a:solidFill>
                  <a:srgbClr val="000000"/>
                </a:solidFill>
              </a:rPr>
              <a:t>communes)</a:t>
            </a:r>
            <a:endParaRPr sz="16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804" y="37807"/>
            <a:ext cx="5077079" cy="68011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64517" y="1382039"/>
            <a:ext cx="6358674" cy="524484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761" y="805319"/>
            <a:ext cx="12051030" cy="5586730"/>
            <a:chOff x="50761" y="805319"/>
            <a:chExt cx="12051030" cy="558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2275" y="1170000"/>
              <a:ext cx="5829477" cy="519875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1" y="805319"/>
              <a:ext cx="5901118" cy="558647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0923" y="210604"/>
            <a:ext cx="1098359" cy="441718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6551536" y="145338"/>
            <a:ext cx="5429885" cy="550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6210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</a:t>
            </a:r>
            <a:r>
              <a:rPr spc="-125" dirty="0"/>
              <a:t> </a:t>
            </a:r>
            <a:r>
              <a:rPr spc="-180" dirty="0"/>
              <a:t>RISQUE</a:t>
            </a:r>
            <a:r>
              <a:rPr spc="-120" dirty="0"/>
              <a:t> </a:t>
            </a:r>
            <a:r>
              <a:rPr spc="-100" dirty="0"/>
              <a:t>INCENDIE</a:t>
            </a:r>
            <a:r>
              <a:rPr spc="-120" dirty="0"/>
              <a:t> </a:t>
            </a:r>
            <a:r>
              <a:rPr spc="-135" dirty="0"/>
              <a:t>DE</a:t>
            </a:r>
            <a:r>
              <a:rPr spc="-120" dirty="0"/>
              <a:t> </a:t>
            </a:r>
            <a:r>
              <a:rPr spc="-135" dirty="0"/>
              <a:t>FORET</a:t>
            </a:r>
          </a:p>
          <a:p>
            <a:pPr marL="12700">
              <a:lnSpc>
                <a:spcPts val="1825"/>
              </a:lnSpc>
            </a:pPr>
            <a:r>
              <a:rPr sz="1600" spc="-145" dirty="0">
                <a:solidFill>
                  <a:srgbClr val="000000"/>
                </a:solidFill>
              </a:rPr>
              <a:t>Massif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65" dirty="0">
                <a:solidFill>
                  <a:srgbClr val="000000"/>
                </a:solidFill>
              </a:rPr>
              <a:t>à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120" dirty="0">
                <a:solidFill>
                  <a:srgbClr val="000000"/>
                </a:solidFill>
              </a:rPr>
              <a:t>risque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50" dirty="0">
                <a:solidFill>
                  <a:srgbClr val="000000"/>
                </a:solidFill>
              </a:rPr>
              <a:t>Val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-90" dirty="0">
                <a:solidFill>
                  <a:srgbClr val="000000"/>
                </a:solidFill>
              </a:rPr>
              <a:t>de</a:t>
            </a:r>
            <a:r>
              <a:rPr sz="1600" spc="-95" dirty="0">
                <a:solidFill>
                  <a:srgbClr val="000000"/>
                </a:solidFill>
              </a:rPr>
              <a:t> </a:t>
            </a:r>
            <a:r>
              <a:rPr sz="1600" spc="-125" dirty="0">
                <a:solidFill>
                  <a:srgbClr val="000000"/>
                </a:solidFill>
              </a:rPr>
              <a:t>Loire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et </a:t>
            </a:r>
            <a:r>
              <a:rPr sz="1600" spc="-110" dirty="0">
                <a:solidFill>
                  <a:srgbClr val="000000"/>
                </a:solidFill>
              </a:rPr>
              <a:t>bordures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-95" dirty="0">
                <a:solidFill>
                  <a:srgbClr val="000000"/>
                </a:solidFill>
              </a:rPr>
              <a:t>(22 </a:t>
            </a:r>
            <a:r>
              <a:rPr sz="1600" spc="-114" dirty="0">
                <a:solidFill>
                  <a:srgbClr val="000000"/>
                </a:solidFill>
              </a:rPr>
              <a:t>communes)</a:t>
            </a:r>
            <a:endParaRPr sz="16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0575" y="6515175"/>
            <a:ext cx="2648585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latin typeface="Arial"/>
                <a:cs typeface="Arial"/>
              </a:rPr>
              <a:t>Direction</a:t>
            </a:r>
            <a:r>
              <a:rPr sz="750" b="1" spc="5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départementale</a:t>
            </a:r>
            <a:r>
              <a:rPr sz="750" b="1" spc="15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des</a:t>
            </a:r>
            <a:r>
              <a:rPr sz="750" b="1" spc="10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territoires</a:t>
            </a:r>
            <a:r>
              <a:rPr sz="750" b="1" spc="10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de</a:t>
            </a:r>
            <a:r>
              <a:rPr sz="750" b="1" spc="10" dirty="0">
                <a:latin typeface="Arial"/>
                <a:cs typeface="Arial"/>
              </a:rPr>
              <a:t> </a:t>
            </a:r>
            <a:r>
              <a:rPr sz="750" b="1" dirty="0">
                <a:latin typeface="Arial"/>
                <a:cs typeface="Arial"/>
              </a:rPr>
              <a:t>la</a:t>
            </a:r>
            <a:r>
              <a:rPr sz="750" b="1" spc="15" dirty="0">
                <a:latin typeface="Arial"/>
                <a:cs typeface="Arial"/>
              </a:rPr>
              <a:t> </a:t>
            </a:r>
            <a:r>
              <a:rPr sz="750" b="1" spc="-10" dirty="0">
                <a:latin typeface="Arial"/>
                <a:cs typeface="Arial"/>
              </a:rPr>
              <a:t>Haute-</a:t>
            </a:r>
            <a:r>
              <a:rPr sz="750" b="1" spc="-20" dirty="0">
                <a:latin typeface="Arial"/>
                <a:cs typeface="Arial"/>
              </a:rPr>
              <a:t>Loire</a:t>
            </a:r>
            <a:endParaRPr sz="7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09441" y="6530080"/>
            <a:ext cx="53340" cy="106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30"/>
              </a:lnSpc>
            </a:pPr>
            <a:r>
              <a:rPr sz="750" b="1" spc="-50" dirty="0">
                <a:latin typeface="Arial"/>
                <a:cs typeface="Arial"/>
              </a:rPr>
              <a:t>8</a:t>
            </a:r>
            <a:endParaRPr sz="75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555" y="210248"/>
            <a:ext cx="1097635" cy="44099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083822" y="926185"/>
            <a:ext cx="107314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50" dirty="0">
                <a:latin typeface="Lucida Sans Unicode"/>
                <a:cs typeface="Lucida Sans Unicode"/>
              </a:rPr>
              <a:t>●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07824" y="877582"/>
            <a:ext cx="6329680" cy="998219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04099"/>
              </a:lnSpc>
              <a:spcBef>
                <a:spcPts val="10"/>
              </a:spcBef>
            </a:pPr>
            <a:r>
              <a:rPr sz="1800" spc="55" dirty="0">
                <a:latin typeface="Arial MT"/>
                <a:cs typeface="Arial MT"/>
              </a:rPr>
              <a:t>le</a:t>
            </a:r>
            <a:r>
              <a:rPr sz="1800" spc="16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plus</a:t>
            </a:r>
            <a:r>
              <a:rPr sz="1800" spc="160" dirty="0">
                <a:latin typeface="Arial MT"/>
                <a:cs typeface="Arial MT"/>
              </a:rPr>
              <a:t> </a:t>
            </a:r>
            <a:r>
              <a:rPr sz="1800" spc="65" dirty="0">
                <a:latin typeface="Arial MT"/>
                <a:cs typeface="Arial MT"/>
              </a:rPr>
              <a:t>souvent,</a:t>
            </a:r>
            <a:r>
              <a:rPr sz="1800" spc="160" dirty="0">
                <a:latin typeface="Arial MT"/>
                <a:cs typeface="Arial MT"/>
              </a:rPr>
              <a:t> </a:t>
            </a:r>
            <a:r>
              <a:rPr sz="1800" spc="65" dirty="0">
                <a:latin typeface="Arial MT"/>
                <a:cs typeface="Arial MT"/>
              </a:rPr>
              <a:t>démarrage</a:t>
            </a:r>
            <a:r>
              <a:rPr sz="1800" spc="1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des</a:t>
            </a:r>
            <a:r>
              <a:rPr sz="1800" spc="160" dirty="0">
                <a:latin typeface="Arial MT"/>
                <a:cs typeface="Arial MT"/>
              </a:rPr>
              <a:t> </a:t>
            </a:r>
            <a:r>
              <a:rPr sz="1800" spc="70" dirty="0">
                <a:latin typeface="Arial MT"/>
                <a:cs typeface="Arial MT"/>
              </a:rPr>
              <a:t>feux</a:t>
            </a:r>
            <a:r>
              <a:rPr sz="1800" spc="16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le</a:t>
            </a:r>
            <a:r>
              <a:rPr sz="1800" spc="180" dirty="0">
                <a:latin typeface="Arial MT"/>
                <a:cs typeface="Arial MT"/>
              </a:rPr>
              <a:t> </a:t>
            </a:r>
            <a:r>
              <a:rPr sz="1800" spc="-75" dirty="0">
                <a:latin typeface="Arial Black"/>
                <a:cs typeface="Arial Black"/>
              </a:rPr>
              <a:t>long</a:t>
            </a:r>
            <a:r>
              <a:rPr sz="1800" spc="6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de</a:t>
            </a:r>
            <a:r>
              <a:rPr sz="1800" spc="60" dirty="0">
                <a:latin typeface="Arial Black"/>
                <a:cs typeface="Arial Black"/>
              </a:rPr>
              <a:t> </a:t>
            </a:r>
            <a:r>
              <a:rPr sz="1800" spc="-145" dirty="0">
                <a:latin typeface="Arial Black"/>
                <a:cs typeface="Arial Black"/>
              </a:rPr>
              <a:t>voies</a:t>
            </a:r>
            <a:r>
              <a:rPr sz="1800" spc="55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de </a:t>
            </a:r>
            <a:r>
              <a:rPr sz="1800" spc="-135" dirty="0">
                <a:latin typeface="Arial Black"/>
                <a:cs typeface="Arial Black"/>
              </a:rPr>
              <a:t>communication</a:t>
            </a:r>
            <a:r>
              <a:rPr sz="1800" spc="-90" dirty="0">
                <a:latin typeface="Arial Black"/>
                <a:cs typeface="Arial Black"/>
              </a:rPr>
              <a:t> </a:t>
            </a:r>
            <a:r>
              <a:rPr sz="1800" spc="110" dirty="0">
                <a:latin typeface="Arial MT"/>
                <a:cs typeface="Arial MT"/>
              </a:rPr>
              <a:t>ou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70" dirty="0">
                <a:latin typeface="Arial MT"/>
                <a:cs typeface="Arial MT"/>
              </a:rPr>
              <a:t>depuis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 </a:t>
            </a:r>
            <a:r>
              <a:rPr sz="1800" spc="70" dirty="0">
                <a:latin typeface="Arial MT"/>
                <a:cs typeface="Arial MT"/>
              </a:rPr>
              <a:t>interfaces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125" dirty="0">
                <a:latin typeface="Arial MT"/>
                <a:cs typeface="Arial MT"/>
              </a:rPr>
              <a:t>forêt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140" dirty="0">
                <a:latin typeface="Arial MT"/>
                <a:cs typeface="Arial MT"/>
              </a:rPr>
              <a:t>/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114" dirty="0">
                <a:latin typeface="Arial MT"/>
                <a:cs typeface="Arial MT"/>
              </a:rPr>
              <a:t>habitat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800" spc="75" dirty="0">
                <a:latin typeface="Arial MT"/>
                <a:cs typeface="Arial MT"/>
              </a:rPr>
              <a:t>origine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70" dirty="0">
                <a:latin typeface="Arial MT"/>
                <a:cs typeface="Arial MT"/>
              </a:rPr>
              <a:t>feux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très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110" dirty="0">
                <a:latin typeface="Arial MT"/>
                <a:cs typeface="Arial MT"/>
              </a:rPr>
              <a:t>majoritairement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anthropique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83822" y="1624215"/>
            <a:ext cx="107314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50" dirty="0">
                <a:latin typeface="Lucida Sans Unicode"/>
                <a:cs typeface="Lucida Sans Unicode"/>
              </a:rPr>
              <a:t>●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75821" y="1988184"/>
            <a:ext cx="6760209" cy="58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=&gt;  </a:t>
            </a:r>
            <a:r>
              <a:rPr sz="1800" spc="50" dirty="0">
                <a:latin typeface="Arial MT"/>
                <a:cs typeface="Arial MT"/>
              </a:rPr>
              <a:t>OLD</a:t>
            </a:r>
            <a:r>
              <a:rPr sz="1800" spc="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à</a:t>
            </a:r>
            <a:r>
              <a:rPr sz="1800" spc="5" dirty="0">
                <a:latin typeface="Arial MT"/>
                <a:cs typeface="Arial MT"/>
              </a:rPr>
              <a:t>  </a:t>
            </a:r>
            <a:r>
              <a:rPr sz="1800" spc="114" dirty="0">
                <a:latin typeface="Arial MT"/>
                <a:cs typeface="Arial MT"/>
              </a:rPr>
              <a:t>effectuer</a:t>
            </a:r>
            <a:r>
              <a:rPr sz="1800" spc="10" dirty="0">
                <a:latin typeface="Arial MT"/>
                <a:cs typeface="Arial MT"/>
              </a:rPr>
              <a:t>  </a:t>
            </a:r>
            <a:r>
              <a:rPr sz="1800" dirty="0">
                <a:latin typeface="Arial Black"/>
                <a:cs typeface="Arial Black"/>
              </a:rPr>
              <a:t>à</a:t>
            </a:r>
            <a:r>
              <a:rPr sz="1800" spc="409" dirty="0">
                <a:latin typeface="Arial Black"/>
                <a:cs typeface="Arial Black"/>
              </a:rPr>
              <a:t> </a:t>
            </a:r>
            <a:r>
              <a:rPr sz="1800" spc="-80" dirty="0">
                <a:latin typeface="Arial Black"/>
                <a:cs typeface="Arial Black"/>
              </a:rPr>
              <a:t>proximité</a:t>
            </a:r>
            <a:r>
              <a:rPr sz="1800" spc="405" dirty="0">
                <a:latin typeface="Arial Black"/>
                <a:cs typeface="Arial Black"/>
              </a:rPr>
              <a:t> </a:t>
            </a:r>
            <a:r>
              <a:rPr sz="1800" spc="-40" dirty="0">
                <a:latin typeface="Arial Black"/>
                <a:cs typeface="Arial Black"/>
              </a:rPr>
              <a:t>des</a:t>
            </a:r>
            <a:r>
              <a:rPr sz="1800" spc="405" dirty="0">
                <a:latin typeface="Arial Black"/>
                <a:cs typeface="Arial Black"/>
              </a:rPr>
              <a:t> </a:t>
            </a:r>
            <a:r>
              <a:rPr sz="1800" spc="-140" dirty="0">
                <a:latin typeface="Arial Black"/>
                <a:cs typeface="Arial Black"/>
              </a:rPr>
              <a:t>sources</a:t>
            </a:r>
            <a:r>
              <a:rPr sz="1800" spc="405" dirty="0">
                <a:latin typeface="Arial Black"/>
                <a:cs typeface="Arial Black"/>
              </a:rPr>
              <a:t> </a:t>
            </a:r>
            <a:r>
              <a:rPr sz="1800" spc="-110" dirty="0">
                <a:latin typeface="Arial Black"/>
                <a:cs typeface="Arial Black"/>
              </a:rPr>
              <a:t>d’éclosions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800" spc="95" dirty="0">
                <a:latin typeface="Arial MT"/>
                <a:cs typeface="Arial MT"/>
              </a:rPr>
              <a:t>potentielles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(et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aussi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à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60" dirty="0">
                <a:latin typeface="Arial MT"/>
                <a:cs typeface="Arial MT"/>
              </a:rPr>
              <a:t>protéger)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2121" y="909726"/>
            <a:ext cx="3115805" cy="2151354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 dirty="0"/>
              <a:t>POURQUOI</a:t>
            </a:r>
            <a:r>
              <a:rPr spc="-105" dirty="0"/>
              <a:t> </a:t>
            </a:r>
            <a:r>
              <a:rPr spc="-190" dirty="0"/>
              <a:t>DES</a:t>
            </a:r>
            <a:r>
              <a:rPr spc="-100" dirty="0"/>
              <a:t> </a:t>
            </a:r>
            <a:r>
              <a:rPr spc="-135" dirty="0"/>
              <a:t>OBLIGATIONS</a:t>
            </a:r>
            <a:r>
              <a:rPr spc="-95" dirty="0"/>
              <a:t> </a:t>
            </a:r>
            <a:r>
              <a:rPr spc="-225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0" dirty="0"/>
              <a:t> </a:t>
            </a:r>
            <a:r>
              <a:rPr spc="-190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6802" y="2959201"/>
            <a:ext cx="4661281" cy="377531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88137" y="3521417"/>
            <a:ext cx="6557645" cy="27114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95" dirty="0">
                <a:latin typeface="Arial MT"/>
                <a:cs typeface="Arial MT"/>
              </a:rPr>
              <a:t>propagation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100" dirty="0">
                <a:latin typeface="Arial MT"/>
                <a:cs typeface="Arial MT"/>
              </a:rPr>
              <a:t>d’un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85" dirty="0">
                <a:latin typeface="Arial MT"/>
                <a:cs typeface="Arial MT"/>
              </a:rPr>
              <a:t>incendie</a:t>
            </a:r>
            <a:r>
              <a:rPr sz="1800" spc="50" dirty="0">
                <a:latin typeface="Arial MT"/>
                <a:cs typeface="Arial MT"/>
              </a:rPr>
              <a:t> </a:t>
            </a:r>
            <a:r>
              <a:rPr sz="1800" spc="-125" dirty="0">
                <a:latin typeface="Arial Black"/>
                <a:cs typeface="Arial Black"/>
              </a:rPr>
              <a:t>depuis</a:t>
            </a:r>
            <a:r>
              <a:rPr sz="1800" spc="-80" dirty="0">
                <a:latin typeface="Arial Black"/>
                <a:cs typeface="Arial Black"/>
              </a:rPr>
              <a:t> </a:t>
            </a:r>
            <a:r>
              <a:rPr sz="1800" spc="-200" dirty="0">
                <a:latin typeface="Arial Black"/>
                <a:cs typeface="Arial Black"/>
              </a:rPr>
              <a:t>les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spc="-145" dirty="0">
                <a:latin typeface="Arial Black"/>
                <a:cs typeface="Arial Black"/>
              </a:rPr>
              <a:t>herbes</a:t>
            </a:r>
            <a:r>
              <a:rPr sz="1800" spc="-80" dirty="0">
                <a:latin typeface="Arial Black"/>
                <a:cs typeface="Arial Black"/>
              </a:rPr>
              <a:t> </a:t>
            </a:r>
            <a:r>
              <a:rPr sz="1800" spc="-110" dirty="0">
                <a:latin typeface="Arial Black"/>
                <a:cs typeface="Arial Black"/>
              </a:rPr>
              <a:t>et</a:t>
            </a:r>
            <a:r>
              <a:rPr sz="1800" spc="-75" dirty="0">
                <a:latin typeface="Arial Black"/>
                <a:cs typeface="Arial Black"/>
              </a:rPr>
              <a:t> </a:t>
            </a:r>
            <a:r>
              <a:rPr sz="1800" spc="-140" dirty="0">
                <a:latin typeface="Arial Black"/>
                <a:cs typeface="Arial Black"/>
              </a:rPr>
              <a:t>broussailles </a:t>
            </a:r>
            <a:r>
              <a:rPr sz="1800" spc="-170" dirty="0">
                <a:latin typeface="Arial Black"/>
                <a:cs typeface="Arial Black"/>
              </a:rPr>
              <a:t>vers</a:t>
            </a:r>
            <a:r>
              <a:rPr sz="1800" spc="-114" dirty="0">
                <a:latin typeface="Arial Black"/>
                <a:cs typeface="Arial Black"/>
              </a:rPr>
              <a:t> </a:t>
            </a:r>
            <a:r>
              <a:rPr sz="1800" spc="-150" dirty="0">
                <a:latin typeface="Arial Black"/>
                <a:cs typeface="Arial Black"/>
              </a:rPr>
              <a:t>la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spc="-170" dirty="0">
                <a:latin typeface="Arial Black"/>
                <a:cs typeface="Arial Black"/>
              </a:rPr>
              <a:t>cime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170" dirty="0">
                <a:latin typeface="Arial Black"/>
                <a:cs typeface="Arial Black"/>
              </a:rPr>
              <a:t>des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arbres</a:t>
            </a:r>
            <a:endParaRPr sz="1800">
              <a:latin typeface="Arial Black"/>
              <a:cs typeface="Arial Black"/>
            </a:endParaRPr>
          </a:p>
          <a:p>
            <a:pPr marL="12700" marR="8890">
              <a:lnSpc>
                <a:spcPts val="1939"/>
              </a:lnSpc>
              <a:spcBef>
                <a:spcPts val="1010"/>
              </a:spcBef>
            </a:pPr>
            <a:r>
              <a:rPr sz="1800" dirty="0">
                <a:latin typeface="Arial MT"/>
                <a:cs typeface="Arial MT"/>
              </a:rPr>
              <a:t>=&gt;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50" dirty="0">
                <a:latin typeface="Arial MT"/>
                <a:cs typeface="Arial MT"/>
              </a:rPr>
              <a:t>OLD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65" dirty="0">
                <a:latin typeface="Arial MT"/>
                <a:cs typeface="Arial MT"/>
              </a:rPr>
              <a:t>ralentissent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de</a:t>
            </a:r>
            <a:r>
              <a:rPr sz="1800" spc="1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50" dirty="0">
                <a:latin typeface="Arial MT"/>
                <a:cs typeface="Arial MT"/>
              </a:rPr>
              <a:t>progression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130" dirty="0">
                <a:latin typeface="Arial MT"/>
                <a:cs typeface="Arial MT"/>
              </a:rPr>
              <a:t>du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85" dirty="0">
                <a:latin typeface="Arial MT"/>
                <a:cs typeface="Arial MT"/>
              </a:rPr>
              <a:t>feu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140" dirty="0">
                <a:latin typeface="Arial MT"/>
                <a:cs typeface="Arial MT"/>
              </a:rPr>
              <a:t>et</a:t>
            </a:r>
            <a:r>
              <a:rPr sz="1800" spc="155" dirty="0">
                <a:latin typeface="Arial MT"/>
                <a:cs typeface="Arial MT"/>
              </a:rPr>
              <a:t> </a:t>
            </a:r>
            <a:r>
              <a:rPr sz="1800" spc="110" dirty="0">
                <a:latin typeface="Arial MT"/>
                <a:cs typeface="Arial MT"/>
              </a:rPr>
              <a:t>diminuent </a:t>
            </a:r>
            <a:r>
              <a:rPr sz="1800" dirty="0">
                <a:latin typeface="Arial MT"/>
                <a:cs typeface="Arial MT"/>
              </a:rPr>
              <a:t>son</a:t>
            </a:r>
            <a:r>
              <a:rPr sz="1800" spc="110" dirty="0">
                <a:latin typeface="Arial MT"/>
                <a:cs typeface="Arial MT"/>
              </a:rPr>
              <a:t> </a:t>
            </a:r>
            <a:r>
              <a:rPr sz="1800" spc="75" dirty="0">
                <a:latin typeface="Arial MT"/>
                <a:cs typeface="Arial MT"/>
              </a:rPr>
              <a:t>intensité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800">
              <a:latin typeface="Arial MT"/>
              <a:cs typeface="Arial MT"/>
            </a:endParaRPr>
          </a:p>
          <a:p>
            <a:pPr marL="12700" marR="6350">
              <a:lnSpc>
                <a:spcPct val="100000"/>
              </a:lnSpc>
              <a:tabLst>
                <a:tab pos="5272405" algn="l"/>
              </a:tabLst>
            </a:pPr>
            <a:r>
              <a:rPr sz="1800" spc="55" dirty="0">
                <a:latin typeface="Arial MT"/>
                <a:cs typeface="Arial MT"/>
              </a:rPr>
              <a:t>le</a:t>
            </a:r>
            <a:r>
              <a:rPr sz="1800" spc="220" dirty="0">
                <a:latin typeface="Arial MT"/>
                <a:cs typeface="Arial MT"/>
              </a:rPr>
              <a:t> </a:t>
            </a:r>
            <a:r>
              <a:rPr sz="1800" spc="95" dirty="0">
                <a:latin typeface="Arial MT"/>
                <a:cs typeface="Arial MT"/>
              </a:rPr>
              <a:t>flux</a:t>
            </a:r>
            <a:r>
              <a:rPr sz="1800" spc="225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radiatif</a:t>
            </a:r>
            <a:r>
              <a:rPr sz="1800" spc="220" dirty="0">
                <a:latin typeface="Arial MT"/>
                <a:cs typeface="Arial MT"/>
              </a:rPr>
              <a:t> </a:t>
            </a:r>
            <a:r>
              <a:rPr sz="1800" spc="105" dirty="0">
                <a:latin typeface="Arial MT"/>
                <a:cs typeface="Arial MT"/>
              </a:rPr>
              <a:t>d’un</a:t>
            </a:r>
            <a:r>
              <a:rPr sz="1800" spc="220" dirty="0">
                <a:latin typeface="Arial MT"/>
                <a:cs typeface="Arial MT"/>
              </a:rPr>
              <a:t> </a:t>
            </a:r>
            <a:r>
              <a:rPr sz="1800" spc="85" dirty="0">
                <a:latin typeface="Arial MT"/>
                <a:cs typeface="Arial MT"/>
              </a:rPr>
              <a:t>feu</a:t>
            </a:r>
            <a:r>
              <a:rPr sz="1800" spc="225" dirty="0">
                <a:latin typeface="Arial MT"/>
                <a:cs typeface="Arial MT"/>
              </a:rPr>
              <a:t> </a:t>
            </a:r>
            <a:r>
              <a:rPr sz="1800" spc="60" dirty="0">
                <a:latin typeface="Arial MT"/>
                <a:cs typeface="Arial MT"/>
              </a:rPr>
              <a:t>est</a:t>
            </a:r>
            <a:r>
              <a:rPr sz="1800" spc="245" dirty="0">
                <a:latin typeface="Arial MT"/>
                <a:cs typeface="Arial MT"/>
              </a:rPr>
              <a:t> </a:t>
            </a:r>
            <a:r>
              <a:rPr sz="1800" dirty="0">
                <a:latin typeface="Arial Black"/>
                <a:cs typeface="Arial Black"/>
              </a:rPr>
              <a:t>&gt;</a:t>
            </a:r>
            <a:r>
              <a:rPr sz="1800" spc="12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7kW/m²</a:t>
            </a:r>
            <a:r>
              <a:rPr sz="1800" spc="12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(70°C)</a:t>
            </a:r>
            <a:r>
              <a:rPr sz="1800" dirty="0">
                <a:latin typeface="Arial Black"/>
                <a:cs typeface="Arial Black"/>
              </a:rPr>
              <a:t>	à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105" dirty="0">
                <a:latin typeface="Arial Black"/>
                <a:cs typeface="Arial Black"/>
              </a:rPr>
              <a:t>moins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90" dirty="0">
                <a:latin typeface="Arial Black"/>
                <a:cs typeface="Arial Black"/>
              </a:rPr>
              <a:t>de </a:t>
            </a:r>
            <a:r>
              <a:rPr sz="1800" spc="-130" dirty="0">
                <a:latin typeface="Arial Black"/>
                <a:cs typeface="Arial Black"/>
              </a:rPr>
              <a:t>50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spc="-60" dirty="0">
                <a:latin typeface="Arial Black"/>
                <a:cs typeface="Arial Black"/>
              </a:rPr>
              <a:t>m</a:t>
            </a:r>
            <a:endParaRPr sz="1800">
              <a:latin typeface="Arial Black"/>
              <a:cs typeface="Arial Black"/>
            </a:endParaRPr>
          </a:p>
          <a:p>
            <a:pPr marL="12700" marR="7620">
              <a:lnSpc>
                <a:spcPts val="1939"/>
              </a:lnSpc>
              <a:spcBef>
                <a:spcPts val="1005"/>
              </a:spcBef>
            </a:pPr>
            <a:r>
              <a:rPr sz="1800" dirty="0">
                <a:latin typeface="Arial MT"/>
                <a:cs typeface="Arial MT"/>
              </a:rPr>
              <a:t>=&gt;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spc="-170" dirty="0">
                <a:latin typeface="Arial Black"/>
                <a:cs typeface="Arial Black"/>
              </a:rPr>
              <a:t>seuil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90" dirty="0">
                <a:latin typeface="Arial Black"/>
                <a:cs typeface="Arial Black"/>
              </a:rPr>
              <a:t>de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-120" dirty="0">
                <a:latin typeface="Arial Black"/>
                <a:cs typeface="Arial Black"/>
              </a:rPr>
              <a:t>50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-170" dirty="0">
                <a:latin typeface="Arial Black"/>
                <a:cs typeface="Arial Black"/>
              </a:rPr>
              <a:t>m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90" dirty="0">
                <a:latin typeface="Arial MT"/>
                <a:cs typeface="Arial MT"/>
              </a:rPr>
              <a:t>retenu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spc="130" dirty="0">
                <a:latin typeface="Arial MT"/>
                <a:cs typeface="Arial MT"/>
              </a:rPr>
              <a:t>comme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spc="100" dirty="0">
                <a:latin typeface="Arial MT"/>
                <a:cs typeface="Arial MT"/>
              </a:rPr>
              <a:t>un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130" dirty="0">
                <a:latin typeface="Arial MT"/>
                <a:cs typeface="Arial MT"/>
              </a:rPr>
              <a:t>minimum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spc="125" dirty="0">
                <a:latin typeface="Arial MT"/>
                <a:cs typeface="Arial MT"/>
              </a:rPr>
              <a:t>pour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spc="35" dirty="0">
                <a:latin typeface="Arial MT"/>
                <a:cs typeface="Arial MT"/>
              </a:rPr>
              <a:t>OLD </a:t>
            </a:r>
            <a:r>
              <a:rPr sz="1800" spc="90" dirty="0">
                <a:latin typeface="Arial MT"/>
                <a:cs typeface="Arial MT"/>
              </a:rPr>
              <a:t>(pour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70" dirty="0">
                <a:latin typeface="Arial MT"/>
                <a:cs typeface="Arial MT"/>
              </a:rPr>
              <a:t>engagement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des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70" dirty="0">
                <a:latin typeface="Arial MT"/>
                <a:cs typeface="Arial MT"/>
              </a:rPr>
              <a:t>moyens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110" dirty="0">
                <a:latin typeface="Arial MT"/>
                <a:cs typeface="Arial MT"/>
              </a:rPr>
              <a:t>de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secours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80" dirty="0">
                <a:latin typeface="Arial MT"/>
                <a:cs typeface="Arial MT"/>
              </a:rPr>
              <a:t>en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40" dirty="0">
                <a:latin typeface="Arial MT"/>
                <a:cs typeface="Arial MT"/>
              </a:rPr>
              <a:t>sécurité)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23" y="210604"/>
            <a:ext cx="1098359" cy="44171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60899" y="1018705"/>
            <a:ext cx="26358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Arial MT"/>
                <a:cs typeface="Arial MT"/>
              </a:rPr>
              <a:t>Un</a:t>
            </a:r>
            <a:r>
              <a:rPr sz="1500" spc="40" dirty="0">
                <a:latin typeface="Arial MT"/>
                <a:cs typeface="Arial MT"/>
              </a:rPr>
              <a:t> </a:t>
            </a:r>
            <a:r>
              <a:rPr sz="1500" spc="90" dirty="0">
                <a:latin typeface="Arial MT"/>
                <a:cs typeface="Arial MT"/>
              </a:rPr>
              <a:t>double</a:t>
            </a:r>
            <a:r>
              <a:rPr sz="1500" spc="40" dirty="0">
                <a:latin typeface="Arial MT"/>
                <a:cs typeface="Arial MT"/>
              </a:rPr>
              <a:t> </a:t>
            </a:r>
            <a:r>
              <a:rPr sz="1500" spc="105" dirty="0">
                <a:latin typeface="Arial MT"/>
                <a:cs typeface="Arial MT"/>
              </a:rPr>
              <a:t>objectif</a:t>
            </a:r>
            <a:r>
              <a:rPr sz="1500" spc="40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des</a:t>
            </a:r>
            <a:r>
              <a:rPr sz="1500" spc="45" dirty="0">
                <a:latin typeface="Arial MT"/>
                <a:cs typeface="Arial MT"/>
              </a:rPr>
              <a:t> </a:t>
            </a:r>
            <a:r>
              <a:rPr sz="1500" spc="-20" dirty="0">
                <a:latin typeface="Arial MT"/>
                <a:cs typeface="Arial MT"/>
              </a:rPr>
              <a:t>OLD: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5435">
              <a:lnSpc>
                <a:spcPts val="2305"/>
              </a:lnSpc>
              <a:spcBef>
                <a:spcPts val="100"/>
              </a:spcBef>
            </a:pPr>
            <a:r>
              <a:rPr spc="-280" dirty="0"/>
              <a:t>LES</a:t>
            </a:r>
            <a:r>
              <a:rPr spc="-105" dirty="0"/>
              <a:t> </a:t>
            </a:r>
            <a:r>
              <a:rPr spc="-135" dirty="0"/>
              <a:t>OBLIGATIONS</a:t>
            </a:r>
            <a:r>
              <a:rPr spc="-100" dirty="0"/>
              <a:t> </a:t>
            </a:r>
            <a:r>
              <a:rPr spc="-229" dirty="0"/>
              <a:t>LÉGALES</a:t>
            </a:r>
            <a:r>
              <a:rPr spc="-95" dirty="0"/>
              <a:t> </a:t>
            </a:r>
            <a:r>
              <a:rPr spc="-135" dirty="0"/>
              <a:t>DE</a:t>
            </a:r>
            <a:r>
              <a:rPr spc="-105" dirty="0"/>
              <a:t> </a:t>
            </a:r>
            <a:r>
              <a:rPr spc="-185" dirty="0"/>
              <a:t>DÉBROUSSAILLEMENT</a:t>
            </a:r>
            <a:r>
              <a:rPr spc="-100" dirty="0"/>
              <a:t> </a:t>
            </a:r>
            <a:r>
              <a:rPr spc="-10" dirty="0"/>
              <a:t>(OLD)</a:t>
            </a:r>
          </a:p>
          <a:p>
            <a:pPr marL="1562735" marR="5080" algn="r">
              <a:lnSpc>
                <a:spcPts val="1825"/>
              </a:lnSpc>
            </a:pPr>
            <a:r>
              <a:rPr sz="1600" spc="-105" dirty="0">
                <a:solidFill>
                  <a:srgbClr val="000000"/>
                </a:solidFill>
              </a:rPr>
              <a:t>Objectifs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145" dirty="0">
                <a:solidFill>
                  <a:srgbClr val="000000"/>
                </a:solidFill>
              </a:rPr>
              <a:t>des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-25" dirty="0">
                <a:solidFill>
                  <a:srgbClr val="000000"/>
                </a:solidFill>
              </a:rPr>
              <a:t>OLD</a:t>
            </a:r>
            <a:endParaRPr sz="160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63893" y="1404119"/>
          <a:ext cx="11517630" cy="1193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6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9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31750" marR="80010" algn="ctr">
                        <a:lnSpc>
                          <a:spcPts val="1800"/>
                        </a:lnSpc>
                        <a:spcBef>
                          <a:spcPts val="30"/>
                        </a:spcBef>
                      </a:pPr>
                      <a:r>
                        <a:rPr sz="1300" spc="-105" dirty="0">
                          <a:latin typeface="Arial Black"/>
                          <a:cs typeface="Arial Black"/>
                        </a:rPr>
                        <a:t>Protéger</a:t>
                      </a:r>
                      <a:r>
                        <a:rPr sz="1300" spc="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300" spc="-114" dirty="0">
                          <a:latin typeface="Arial Black"/>
                          <a:cs typeface="Arial Black"/>
                        </a:rPr>
                        <a:t>la</a:t>
                      </a:r>
                      <a:r>
                        <a:rPr sz="1300" spc="2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300" spc="-60" dirty="0">
                          <a:latin typeface="Arial Black"/>
                          <a:cs typeface="Arial Black"/>
                        </a:rPr>
                        <a:t>forêt</a:t>
                      </a:r>
                      <a:r>
                        <a:rPr sz="1300" spc="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des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incendies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éclos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aux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abords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des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zones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45" dirty="0">
                          <a:latin typeface="Arial MT"/>
                          <a:cs typeface="Arial MT"/>
                        </a:rPr>
                        <a:t>habitées</a:t>
                      </a:r>
                      <a:r>
                        <a:rPr sz="1300" spc="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75" dirty="0">
                          <a:latin typeface="Arial MT"/>
                          <a:cs typeface="Arial MT"/>
                        </a:rPr>
                        <a:t>et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des</a:t>
                      </a:r>
                      <a:r>
                        <a:rPr sz="1300" spc="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50" dirty="0">
                          <a:latin typeface="Arial MT"/>
                          <a:cs typeface="Arial MT"/>
                        </a:rPr>
                        <a:t>infrastructures</a:t>
                      </a:r>
                      <a:r>
                        <a:rPr sz="1300" spc="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linéaires</a:t>
                      </a:r>
                      <a:r>
                        <a:rPr sz="1300" spc="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(routes,</a:t>
                      </a:r>
                      <a:r>
                        <a:rPr sz="1300" spc="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voies</a:t>
                      </a:r>
                      <a:r>
                        <a:rPr sz="1300" spc="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7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300" spc="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70" dirty="0">
                          <a:latin typeface="Arial MT"/>
                          <a:cs typeface="Arial MT"/>
                        </a:rPr>
                        <a:t>chemin</a:t>
                      </a:r>
                      <a:r>
                        <a:rPr sz="1300" spc="6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7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300" spc="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fer,</a:t>
                      </a:r>
                      <a:r>
                        <a:rPr sz="1300" spc="6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-10" dirty="0">
                          <a:latin typeface="Arial MT"/>
                          <a:cs typeface="Arial MT"/>
                        </a:rPr>
                        <a:t>lignes </a:t>
                      </a:r>
                      <a:r>
                        <a:rPr sz="1300" spc="50" dirty="0">
                          <a:latin typeface="Arial MT"/>
                          <a:cs typeface="Arial MT"/>
                        </a:rPr>
                        <a:t>électriques</a:t>
                      </a:r>
                      <a:r>
                        <a:rPr sz="1300" spc="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-10" dirty="0">
                          <a:latin typeface="Arial MT"/>
                          <a:cs typeface="Arial MT"/>
                        </a:rPr>
                        <a:t>aériennes)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2559685" marR="24130" indent="-2472055">
                        <a:lnSpc>
                          <a:spcPct val="115399"/>
                        </a:lnSpc>
                        <a:spcBef>
                          <a:spcPts val="825"/>
                        </a:spcBef>
                      </a:pPr>
                      <a:r>
                        <a:rPr sz="1300" spc="-100" dirty="0">
                          <a:latin typeface="Arial Black"/>
                          <a:cs typeface="Arial Black"/>
                        </a:rPr>
                        <a:t>Réduire</a:t>
                      </a:r>
                      <a:r>
                        <a:rPr sz="1300" spc="-4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300" spc="-80" dirty="0">
                          <a:latin typeface="Arial Black"/>
                          <a:cs typeface="Arial Black"/>
                        </a:rPr>
                        <a:t>l'impact</a:t>
                      </a:r>
                      <a:r>
                        <a:rPr sz="1300" spc="-3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des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incendies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se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55" dirty="0">
                          <a:latin typeface="Arial MT"/>
                          <a:cs typeface="Arial MT"/>
                        </a:rPr>
                        <a:t>propageant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7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la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85" dirty="0">
                          <a:latin typeface="Arial MT"/>
                          <a:cs typeface="Arial MT"/>
                        </a:rPr>
                        <a:t>forêt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vers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dirty="0">
                          <a:latin typeface="Arial MT"/>
                          <a:cs typeface="Arial MT"/>
                        </a:rPr>
                        <a:t>les</a:t>
                      </a:r>
                      <a:r>
                        <a:rPr sz="13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-10" dirty="0">
                          <a:latin typeface="Arial MT"/>
                          <a:cs typeface="Arial MT"/>
                        </a:rPr>
                        <a:t>enjeux humains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10477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R="51435" algn="ctr">
                        <a:lnSpc>
                          <a:spcPts val="1535"/>
                        </a:lnSpc>
                        <a:spcBef>
                          <a:spcPts val="1270"/>
                        </a:spcBef>
                      </a:pPr>
                      <a:r>
                        <a:rPr sz="1300" dirty="0">
                          <a:latin typeface="Arial MT"/>
                          <a:cs typeface="Arial MT"/>
                        </a:rPr>
                        <a:t>=&gt;</a:t>
                      </a:r>
                      <a:r>
                        <a:rPr sz="13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85" dirty="0">
                          <a:latin typeface="Arial MT"/>
                          <a:cs typeface="Arial MT"/>
                        </a:rPr>
                        <a:t>diminution</a:t>
                      </a:r>
                      <a:r>
                        <a:rPr sz="13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90" dirty="0">
                          <a:latin typeface="Arial MT"/>
                          <a:cs typeface="Arial MT"/>
                        </a:rPr>
                        <a:t>du</a:t>
                      </a:r>
                      <a:r>
                        <a:rPr sz="13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-65" dirty="0">
                          <a:latin typeface="Arial Black"/>
                          <a:cs typeface="Arial Black"/>
                        </a:rPr>
                        <a:t>risque</a:t>
                      </a:r>
                      <a:r>
                        <a:rPr sz="1300" spc="21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300" spc="-10" dirty="0">
                          <a:latin typeface="Arial Black"/>
                          <a:cs typeface="Arial Black"/>
                        </a:rPr>
                        <a:t>induit</a:t>
                      </a:r>
                      <a:endParaRPr sz="1300">
                        <a:latin typeface="Arial Black"/>
                        <a:cs typeface="Arial Black"/>
                      </a:endParaRPr>
                    </a:p>
                  </a:txBody>
                  <a:tcPr marL="0" marR="0" marT="161290" marB="0"/>
                </a:tc>
                <a:tc>
                  <a:txBody>
                    <a:bodyPr/>
                    <a:lstStyle/>
                    <a:p>
                      <a:pPr marL="97790" algn="ctr">
                        <a:lnSpc>
                          <a:spcPts val="1535"/>
                        </a:lnSpc>
                        <a:spcBef>
                          <a:spcPts val="1270"/>
                        </a:spcBef>
                      </a:pPr>
                      <a:r>
                        <a:rPr sz="1300" dirty="0">
                          <a:latin typeface="Arial MT"/>
                          <a:cs typeface="Arial MT"/>
                        </a:rPr>
                        <a:t>=&gt;</a:t>
                      </a:r>
                      <a:r>
                        <a:rPr sz="13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85" dirty="0">
                          <a:latin typeface="Arial MT"/>
                          <a:cs typeface="Arial MT"/>
                        </a:rPr>
                        <a:t>diminution</a:t>
                      </a:r>
                      <a:r>
                        <a:rPr sz="13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90" dirty="0">
                          <a:latin typeface="Arial MT"/>
                          <a:cs typeface="Arial MT"/>
                        </a:rPr>
                        <a:t>du</a:t>
                      </a:r>
                      <a:r>
                        <a:rPr sz="13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-105" dirty="0">
                          <a:latin typeface="Arial Black"/>
                          <a:cs typeface="Arial Black"/>
                        </a:rPr>
                        <a:t>risque</a:t>
                      </a:r>
                      <a:r>
                        <a:rPr sz="1300" spc="-6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300" spc="-20" dirty="0">
                          <a:latin typeface="Arial Black"/>
                          <a:cs typeface="Arial Black"/>
                        </a:rPr>
                        <a:t>subi</a:t>
                      </a:r>
                      <a:endParaRPr sz="1300">
                        <a:latin typeface="Arial Black"/>
                        <a:cs typeface="Arial Black"/>
                      </a:endParaRPr>
                    </a:p>
                  </a:txBody>
                  <a:tcPr marL="0" marR="0" marT="16129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9478" y="3016559"/>
            <a:ext cx="5665440" cy="311973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dirty="0"/>
              <a:t>Direction</a:t>
            </a:r>
            <a:r>
              <a:rPr sz="750" spc="5" dirty="0"/>
              <a:t> </a:t>
            </a:r>
            <a:r>
              <a:rPr sz="750" dirty="0"/>
              <a:t>départementale</a:t>
            </a:r>
            <a:r>
              <a:rPr sz="750" spc="15" dirty="0"/>
              <a:t> </a:t>
            </a:r>
            <a:r>
              <a:rPr sz="750" dirty="0"/>
              <a:t>des</a:t>
            </a:r>
            <a:r>
              <a:rPr sz="750" spc="10" dirty="0"/>
              <a:t> </a:t>
            </a:r>
            <a:r>
              <a:rPr sz="750" dirty="0"/>
              <a:t>territoires</a:t>
            </a:r>
            <a:r>
              <a:rPr sz="750" spc="10" dirty="0"/>
              <a:t> </a:t>
            </a:r>
            <a:r>
              <a:rPr sz="750" dirty="0"/>
              <a:t>de</a:t>
            </a:r>
            <a:r>
              <a:rPr sz="750" spc="10" dirty="0"/>
              <a:t> </a:t>
            </a:r>
            <a:r>
              <a:rPr sz="750" dirty="0"/>
              <a:t>la</a:t>
            </a:r>
            <a:r>
              <a:rPr sz="750" spc="15" dirty="0"/>
              <a:t> </a:t>
            </a:r>
            <a:r>
              <a:rPr sz="750" spc="-10" dirty="0"/>
              <a:t>Haute-</a:t>
            </a:r>
            <a:r>
              <a:rPr sz="750" spc="-20" dirty="0"/>
              <a:t>Loire</a:t>
            </a:r>
            <a:endParaRPr sz="7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1773</Words>
  <Application>Microsoft Office PowerPoint</Application>
  <PresentationFormat>Grand écran</PresentationFormat>
  <Paragraphs>248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Arial MT</vt:lpstr>
      <vt:lpstr>Lucida Sans Unicode</vt:lpstr>
      <vt:lpstr>Times New Roman</vt:lpstr>
      <vt:lpstr>Office Theme</vt:lpstr>
      <vt:lpstr>Présentation PowerPoint</vt:lpstr>
      <vt:lpstr>LE RISQUE INCENDIE DE FORET Conséquences du changement climatique sur le risque incendie</vt:lpstr>
      <vt:lpstr>LE RISQUE INCENDIE DE FORET Le classement des massifs à risque incendie</vt:lpstr>
      <vt:lpstr>LE RISQUE INCENDIE DE FORET Le classement des massifs à risque incendie en Haute-Loire</vt:lpstr>
      <vt:lpstr>LE RISQUE INCENDIE DE FORET Massif à risque Piémont du Livradois (15 communes)</vt:lpstr>
      <vt:lpstr>LE RISQUE INCENDIE DE FORET Massif à risque Val d’Allier et contreforts Margeride (26 communes)</vt:lpstr>
      <vt:lpstr>LE RISQUE INCENDIE DE FORET Massif à risque Val de Loire et bordures (22 communes)</vt:lpstr>
      <vt:lpstr>POURQUOI DES OBLIGATIONS LÉGALES DE DÉBROUSSAILLEMENT (OLD)</vt:lpstr>
      <vt:lpstr>LES OBLIGATIONS LÉGALES DE DÉBROUSSAILLEMENT (OLD) Objectifs des OLD</vt:lpstr>
      <vt:lpstr>LES OBLIGATIONS LÉGALES DE DÉBROUSSAILLEMENT (OLD) Retours d'expérience du département du Var et Gard</vt:lpstr>
      <vt:lpstr>LES OBLIGATIONS LÉGALES DE DÉBROUSSAILLEMENT (OLD) Principe général</vt:lpstr>
      <vt:lpstr>LES OBLIGATIONS LÉGALES DE DÉBROUSSAILLEMENT (OLD) Principe général</vt:lpstr>
      <vt:lpstr>LES OBLIGATIONS LÉGALES DE DÉBROUSSAILLEMENT (OLD) Principe général</vt:lpstr>
      <vt:lpstr>LES OBLIGATIONS LÉGALES DE DÉBROUSSAILLEMENT (OLD) Principe général</vt:lpstr>
      <vt:lpstr>LES OBLIGATIONS LÉGALES DE DÉBROUSSAILLEMENT (OLD) Constructions, chantiers ou installations générateurs d’OLD</vt:lpstr>
      <vt:lpstr>CADRAGE ET OUTILS POUR L’ÉTABLISSEMENT DE L’AP OLD</vt:lpstr>
      <vt:lpstr>CONCERTATION POUR L’ÉTABLISSEMENT DE L’AP OLD</vt:lpstr>
      <vt:lpstr>RÈGLES DE MISE EN ŒUVRE DES OLD Publics concernés et profondeur de débroussaillement - Enjeux localisés</vt:lpstr>
      <vt:lpstr>RÈGLES DE MISE EN ŒUVRE DES OLD Publics concernés et profondeur de débroussaillement - Enjeux linéaires</vt:lpstr>
      <vt:lpstr>RÈGLES DE MISE EN ŒUVRE DES OLD Publics concernés et profondeur de débroussaillement - Enjeux linéaires</vt:lpstr>
      <vt:lpstr>RÈGLES DE MISE EN ŒUVRE DES OLD Publics concernés et profondeur de débroussaillement - Enjeux linéaires</vt:lpstr>
      <vt:lpstr>RÈGLES DE MISE EN ŒUVRE DES OLD Exception pour les boisements rivulaires</vt:lpstr>
      <vt:lpstr>RÈGLES GÉNÉRALES DE MISE EN ŒUVRE DES OLD Modalités pratiques - Élimination des rémanents</vt:lpstr>
      <vt:lpstr>RÈGLES GÉNÉRALES DE MISE EN ŒUVRE DES OLD Modalités pratiques - Périodes autorisées</vt:lpstr>
      <vt:lpstr>RÈGLES GÉNÉRALES DE MISE EN ŒUVRE DES OLD</vt:lpstr>
      <vt:lpstr>Présentation PowerPoint</vt:lpstr>
      <vt:lpstr>Présentation PowerPoint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beignier</dc:creator>
  <cp:lastModifiedBy>philippe beignier</cp:lastModifiedBy>
  <cp:revision>1</cp:revision>
  <dcterms:created xsi:type="dcterms:W3CDTF">2026-06-03T15:09:35Z</dcterms:created>
  <dcterms:modified xsi:type="dcterms:W3CDTF">2026-06-03T15:10:13Z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2026-06-03T00:00:00Z</vt:filetime>
  </property>
  <property fmtid="{D5CDD505-2E9C-101B-9397-08002B2CF9AE}" pid="4" name="Creator">
    <vt:lpwstr>Impress</vt:lpwstr>
  </property>
  <property fmtid="{D5CDD505-2E9C-101B-9397-08002B2CF9AE}" pid="5" name="Producer">
    <vt:lpwstr>LibreOffice 25.8.4.2 (X86_64)</vt:lpwstr>
  </property>
  <property fmtid="{D5CDD505-2E9C-101B-9397-08002B2CF9AE}" pid="6" name="LastSaved">
    <vt:filetime>2026-06-03T00:00:00Z</vt:filetime>
  </property>
</Properties>
</file>