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8"/>
  </p:notesMasterIdLst>
  <p:sldIdLst>
    <p:sldId id="257" r:id="rId3"/>
    <p:sldId id="1777" r:id="rId4"/>
    <p:sldId id="261" r:id="rId5"/>
    <p:sldId id="1781" r:id="rId6"/>
    <p:sldId id="1778" r:id="rId7"/>
    <p:sldId id="1782" r:id="rId8"/>
    <p:sldId id="1780" r:id="rId9"/>
    <p:sldId id="1779" r:id="rId10"/>
    <p:sldId id="284" r:id="rId11"/>
    <p:sldId id="1784" r:id="rId12"/>
    <p:sldId id="1783" r:id="rId13"/>
    <p:sldId id="1773" r:id="rId14"/>
    <p:sldId id="1786" r:id="rId15"/>
    <p:sldId id="1787" r:id="rId16"/>
    <p:sldId id="1788" r:id="rId17"/>
    <p:sldId id="1790" r:id="rId18"/>
    <p:sldId id="1789" r:id="rId19"/>
    <p:sldId id="1791" r:id="rId20"/>
    <p:sldId id="1795" r:id="rId21"/>
    <p:sldId id="1796" r:id="rId22"/>
    <p:sldId id="1792" r:id="rId23"/>
    <p:sldId id="1793" r:id="rId24"/>
    <p:sldId id="1797" r:id="rId25"/>
    <p:sldId id="1794" r:id="rId26"/>
    <p:sldId id="1785" r:id="rId2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FFE1"/>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4A6E4E-023A-4AE6-9E1E-0179CB0BA913}" v="806" dt="2026-04-27T21:27:28.6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06" autoAdjust="0"/>
    <p:restoredTop sz="94660"/>
  </p:normalViewPr>
  <p:slideViewPr>
    <p:cSldViewPr snapToGrid="0">
      <p:cViewPr varScale="1">
        <p:scale>
          <a:sx n="78" d="100"/>
          <a:sy n="78" d="100"/>
        </p:scale>
        <p:origin x="65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F20D7E-D88D-4BCE-AEFA-277C00AF51C7}" type="datetimeFigureOut">
              <a:rPr lang="fr-FR" smtClean="0"/>
              <a:t>04/06/2026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70711-8833-4CBC-9F43-3394F0B20D8B}" type="slidenum">
              <a:rPr lang="fr-FR" smtClean="0"/>
              <a:t>‹N°›</a:t>
            </a:fld>
            <a:endParaRPr lang="fr-FR"/>
          </a:p>
        </p:txBody>
      </p:sp>
    </p:spTree>
    <p:extLst>
      <p:ext uri="{BB962C8B-B14F-4D97-AF65-F5344CB8AC3E}">
        <p14:creationId xmlns:p14="http://schemas.microsoft.com/office/powerpoint/2010/main" val="3663956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Discours interrogatif? « non, ce</a:t>
            </a:r>
            <a:r>
              <a:rPr lang="fr-FR" baseline="0" dirty="0"/>
              <a:t> n’est pas un film de science fiction que je souhaite vous montrer? Il suffit de regarder nos  paysages pour comprendre que la foret souffre, que son déséquilibre est en cours. Notre filière doit prendre des mesures pour favoriser sa résilience.  Et c’est exactement ceci que je </a:t>
            </a:r>
            <a:r>
              <a:rPr lang="fr-FR" baseline="0" dirty="0" err="1"/>
              <a:t>souhiate</a:t>
            </a:r>
            <a:r>
              <a:rPr lang="fr-FR" baseline="0" dirty="0"/>
              <a:t> parler aujourd’hui avec vous, propriétaires, élus et acteurs de la filière.</a:t>
            </a:r>
            <a:endParaRPr lang="fr-FR" dirty="0"/>
          </a:p>
        </p:txBody>
      </p:sp>
      <p:sp>
        <p:nvSpPr>
          <p:cNvPr id="4" name="Espace réservé du numéro de diapositive 3"/>
          <p:cNvSpPr>
            <a:spLocks noGrp="1"/>
          </p:cNvSpPr>
          <p:nvPr>
            <p:ph type="sldNum" sz="quarter" idx="10"/>
          </p:nvPr>
        </p:nvSpPr>
        <p:spPr/>
        <p:txBody>
          <a:bodyPr/>
          <a:lstStyle/>
          <a:p>
            <a:fld id="{0C970711-8833-4CBC-9F43-3394F0B20D8B}" type="slidenum">
              <a:rPr lang="fr-FR" smtClean="0"/>
              <a:t>1</a:t>
            </a:fld>
            <a:endParaRPr lang="fr-FR"/>
          </a:p>
        </p:txBody>
      </p:sp>
    </p:spTree>
    <p:extLst>
      <p:ext uri="{BB962C8B-B14F-4D97-AF65-F5344CB8AC3E}">
        <p14:creationId xmlns:p14="http://schemas.microsoft.com/office/powerpoint/2010/main" val="4199133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J’en profiterai également pour vous parler du CNPF, ses missions, ses objectifs et </a:t>
            </a:r>
          </a:p>
        </p:txBody>
      </p:sp>
      <p:sp>
        <p:nvSpPr>
          <p:cNvPr id="4" name="Espace réservé du numéro de diapositive 3"/>
          <p:cNvSpPr>
            <a:spLocks noGrp="1"/>
          </p:cNvSpPr>
          <p:nvPr>
            <p:ph type="sldNum" sz="quarter" idx="10"/>
          </p:nvPr>
        </p:nvSpPr>
        <p:spPr/>
        <p:txBody>
          <a:bodyPr/>
          <a:lstStyle/>
          <a:p>
            <a:fld id="{0C970711-8833-4CBC-9F43-3394F0B20D8B}" type="slidenum">
              <a:rPr lang="fr-FR" smtClean="0"/>
              <a:t>12</a:t>
            </a:fld>
            <a:endParaRPr lang="fr-FR"/>
          </a:p>
        </p:txBody>
      </p:sp>
    </p:spTree>
    <p:extLst>
      <p:ext uri="{BB962C8B-B14F-4D97-AF65-F5344CB8AC3E}">
        <p14:creationId xmlns:p14="http://schemas.microsoft.com/office/powerpoint/2010/main" val="193359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176324-C439-87B8-8129-8FC65204601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9DE9DEED-6704-BEBB-BBC2-55A1A19D5F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581328ED-3565-FD31-ED52-631CDEFF5C98}"/>
              </a:ext>
            </a:extLst>
          </p:cNvPr>
          <p:cNvSpPr>
            <a:spLocks noGrp="1"/>
          </p:cNvSpPr>
          <p:nvPr>
            <p:ph type="dt" sz="half" idx="10"/>
          </p:nvPr>
        </p:nvSpPr>
        <p:spPr/>
        <p:txBody>
          <a:bodyPr/>
          <a:lstStyle/>
          <a:p>
            <a:fld id="{0D20D26D-8996-48EF-B6F8-D681419F5915}" type="datetimeFigureOut">
              <a:rPr lang="fr-FR" smtClean="0"/>
              <a:t>04/06/2026</a:t>
            </a:fld>
            <a:endParaRPr lang="fr-FR"/>
          </a:p>
        </p:txBody>
      </p:sp>
      <p:sp>
        <p:nvSpPr>
          <p:cNvPr id="5" name="Espace réservé du pied de page 4">
            <a:extLst>
              <a:ext uri="{FF2B5EF4-FFF2-40B4-BE49-F238E27FC236}">
                <a16:creationId xmlns:a16="http://schemas.microsoft.com/office/drawing/2014/main" id="{22514E6F-1409-DD37-7993-6E01CFA45C0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B679827-3307-2674-32F2-312A470C3EBC}"/>
              </a:ext>
            </a:extLst>
          </p:cNvPr>
          <p:cNvSpPr>
            <a:spLocks noGrp="1"/>
          </p:cNvSpPr>
          <p:nvPr>
            <p:ph type="sldNum" sz="quarter" idx="12"/>
          </p:nvPr>
        </p:nvSpPr>
        <p:spPr/>
        <p:txBody>
          <a:bodyPr/>
          <a:lstStyle/>
          <a:p>
            <a:fld id="{19F144D2-8C54-49E1-9287-D4EE8FE96B90}" type="slidenum">
              <a:rPr lang="fr-FR" smtClean="0"/>
              <a:t>‹N°›</a:t>
            </a:fld>
            <a:endParaRPr lang="fr-FR"/>
          </a:p>
        </p:txBody>
      </p:sp>
    </p:spTree>
    <p:extLst>
      <p:ext uri="{BB962C8B-B14F-4D97-AF65-F5344CB8AC3E}">
        <p14:creationId xmlns:p14="http://schemas.microsoft.com/office/powerpoint/2010/main" val="940030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109ED3-AC15-E4CE-47C2-C9C516F6F82D}"/>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EF6B94E7-935D-7433-CC3C-97D030DF4AB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E634BE7-3DFA-A7A1-FEAB-42D092928A48}"/>
              </a:ext>
            </a:extLst>
          </p:cNvPr>
          <p:cNvSpPr>
            <a:spLocks noGrp="1"/>
          </p:cNvSpPr>
          <p:nvPr>
            <p:ph type="dt" sz="half" idx="10"/>
          </p:nvPr>
        </p:nvSpPr>
        <p:spPr/>
        <p:txBody>
          <a:bodyPr/>
          <a:lstStyle/>
          <a:p>
            <a:fld id="{0D20D26D-8996-48EF-B6F8-D681419F5915}" type="datetimeFigureOut">
              <a:rPr lang="fr-FR" smtClean="0"/>
              <a:t>04/06/2026</a:t>
            </a:fld>
            <a:endParaRPr lang="fr-FR"/>
          </a:p>
        </p:txBody>
      </p:sp>
      <p:sp>
        <p:nvSpPr>
          <p:cNvPr id="5" name="Espace réservé du pied de page 4">
            <a:extLst>
              <a:ext uri="{FF2B5EF4-FFF2-40B4-BE49-F238E27FC236}">
                <a16:creationId xmlns:a16="http://schemas.microsoft.com/office/drawing/2014/main" id="{BF93721D-9948-6FD7-991E-7B8983C55E9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FF573FE-DC87-3C58-B8A4-AE8F866095A3}"/>
              </a:ext>
            </a:extLst>
          </p:cNvPr>
          <p:cNvSpPr>
            <a:spLocks noGrp="1"/>
          </p:cNvSpPr>
          <p:nvPr>
            <p:ph type="sldNum" sz="quarter" idx="12"/>
          </p:nvPr>
        </p:nvSpPr>
        <p:spPr/>
        <p:txBody>
          <a:bodyPr/>
          <a:lstStyle/>
          <a:p>
            <a:fld id="{19F144D2-8C54-49E1-9287-D4EE8FE96B90}" type="slidenum">
              <a:rPr lang="fr-FR" smtClean="0"/>
              <a:t>‹N°›</a:t>
            </a:fld>
            <a:endParaRPr lang="fr-FR"/>
          </a:p>
        </p:txBody>
      </p:sp>
    </p:spTree>
    <p:extLst>
      <p:ext uri="{BB962C8B-B14F-4D97-AF65-F5344CB8AC3E}">
        <p14:creationId xmlns:p14="http://schemas.microsoft.com/office/powerpoint/2010/main" val="3435945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006B10F-CBE6-181A-327E-F4C5593D5D5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AE944D6-0AC2-E36D-43B4-6BEEA5E6567B}"/>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EEDE9A0-30EE-6ED0-1257-DAE6B8A4ABE0}"/>
              </a:ext>
            </a:extLst>
          </p:cNvPr>
          <p:cNvSpPr>
            <a:spLocks noGrp="1"/>
          </p:cNvSpPr>
          <p:nvPr>
            <p:ph type="dt" sz="half" idx="10"/>
          </p:nvPr>
        </p:nvSpPr>
        <p:spPr/>
        <p:txBody>
          <a:bodyPr/>
          <a:lstStyle/>
          <a:p>
            <a:fld id="{0D20D26D-8996-48EF-B6F8-D681419F5915}" type="datetimeFigureOut">
              <a:rPr lang="fr-FR" smtClean="0"/>
              <a:t>04/06/2026</a:t>
            </a:fld>
            <a:endParaRPr lang="fr-FR"/>
          </a:p>
        </p:txBody>
      </p:sp>
      <p:sp>
        <p:nvSpPr>
          <p:cNvPr id="5" name="Espace réservé du pied de page 4">
            <a:extLst>
              <a:ext uri="{FF2B5EF4-FFF2-40B4-BE49-F238E27FC236}">
                <a16:creationId xmlns:a16="http://schemas.microsoft.com/office/drawing/2014/main" id="{77A5FB57-D014-F975-0DDC-E9B672D4EAE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5A22C48-2161-DB4C-ECF0-8643B185EB97}"/>
              </a:ext>
            </a:extLst>
          </p:cNvPr>
          <p:cNvSpPr>
            <a:spLocks noGrp="1"/>
          </p:cNvSpPr>
          <p:nvPr>
            <p:ph type="sldNum" sz="quarter" idx="12"/>
          </p:nvPr>
        </p:nvSpPr>
        <p:spPr/>
        <p:txBody>
          <a:bodyPr/>
          <a:lstStyle/>
          <a:p>
            <a:fld id="{19F144D2-8C54-49E1-9287-D4EE8FE96B90}" type="slidenum">
              <a:rPr lang="fr-FR" smtClean="0"/>
              <a:t>‹N°›</a:t>
            </a:fld>
            <a:endParaRPr lang="fr-FR"/>
          </a:p>
        </p:txBody>
      </p:sp>
    </p:spTree>
    <p:extLst>
      <p:ext uri="{BB962C8B-B14F-4D97-AF65-F5344CB8AC3E}">
        <p14:creationId xmlns:p14="http://schemas.microsoft.com/office/powerpoint/2010/main" val="2945423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40080" y="1371599"/>
            <a:ext cx="6675120" cy="2951825"/>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40080" y="4584879"/>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6/4/2026</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30096443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6/4/2026</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10983026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B59B6-79B9-97F5-AC3B-DF65899D39D8}"/>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40080" y="1291366"/>
            <a:ext cx="9214884" cy="3159974"/>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40080" y="5018567"/>
            <a:ext cx="7907079" cy="107388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F9504452-5DCC-4FE2-A5C9-8A5EF6714D65}" type="datetime1">
              <a:rPr lang="en-US" smtClean="0"/>
              <a:t>6/4/2026</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smtClean="0"/>
              <a:t>‹N°›</a:t>
            </a:fld>
            <a:endParaRPr lang="en-US"/>
          </a:p>
        </p:txBody>
      </p:sp>
      <p:cxnSp>
        <p:nvCxnSpPr>
          <p:cNvPr id="7" name="Straight Connector 6">
            <a:extLst>
              <a:ext uri="{FF2B5EF4-FFF2-40B4-BE49-F238E27FC236}">
                <a16:creationId xmlns:a16="http://schemas.microsoft.com/office/drawing/2014/main" id="{FF05EAE5-4812-F718-6D75-9627884180BF}"/>
              </a:ext>
              <a:ext uri="{C183D7F6-B498-43B3-948B-1728B52AA6E4}">
                <adec:decorative xmlns:adec="http://schemas.microsoft.com/office/drawing/2017/decorative" val="1"/>
              </a:ext>
            </a:extLst>
          </p:cNvPr>
          <p:cNvCxnSpPr>
            <a:cxnSpLocks/>
          </p:cNvCxnSpPr>
          <p:nvPr/>
        </p:nvCxnSpPr>
        <p:spPr>
          <a:xfrm>
            <a:off x="716281" y="4715234"/>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0772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40080"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318928"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6/4/2026</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21752231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40079" y="1371599"/>
            <a:ext cx="10890929" cy="93975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40079"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40079"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318928"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318928"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6AEEA9BA-4E8F-439E-BEA4-91FBA01E3F5F}" type="datetime1">
              <a:rPr lang="en-US" smtClean="0"/>
              <a:t>6/4/2026</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12409113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E15BF18-0007-481C-AA29-413124BC3EE7}" type="datetime1">
              <a:rPr lang="en-US" smtClean="0"/>
              <a:t>6/4/2026</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31096816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49F9F0F-FB8C-5565-247C-BDCC156B5CAF}"/>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9BE9870-3748-43AD-B547-02A075CB4A1D}" type="datetime1">
              <a:rPr lang="en-US" smtClean="0"/>
              <a:t>6/4/2026</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4161607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4936519" y="1031001"/>
            <a:ext cx="6594490" cy="516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40080" y="2972168"/>
            <a:ext cx="3859397" cy="32268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558E7897-33C5-4F1A-9307-D068E37F3DC7}" type="datetime1">
              <a:rPr lang="en-US" smtClean="0"/>
              <a:t>6/4/2026</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2178478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C8680E-AF47-C18A-BA04-E12061140ED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D112BF4-21D7-16F0-0AA7-788874355BD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56CCC5B-6778-52B4-563F-2D2F693EF968}"/>
              </a:ext>
            </a:extLst>
          </p:cNvPr>
          <p:cNvSpPr>
            <a:spLocks noGrp="1"/>
          </p:cNvSpPr>
          <p:nvPr>
            <p:ph type="dt" sz="half" idx="10"/>
          </p:nvPr>
        </p:nvSpPr>
        <p:spPr/>
        <p:txBody>
          <a:bodyPr/>
          <a:lstStyle/>
          <a:p>
            <a:fld id="{0D20D26D-8996-48EF-B6F8-D681419F5915}" type="datetimeFigureOut">
              <a:rPr lang="fr-FR" smtClean="0"/>
              <a:t>04/06/2026</a:t>
            </a:fld>
            <a:endParaRPr lang="fr-FR"/>
          </a:p>
        </p:txBody>
      </p:sp>
      <p:sp>
        <p:nvSpPr>
          <p:cNvPr id="5" name="Espace réservé du pied de page 4">
            <a:extLst>
              <a:ext uri="{FF2B5EF4-FFF2-40B4-BE49-F238E27FC236}">
                <a16:creationId xmlns:a16="http://schemas.microsoft.com/office/drawing/2014/main" id="{D2FAEACD-C233-AAEA-4E55-FBF018F0036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BAC2199-5231-B1DB-DFB5-9A5180168FD9}"/>
              </a:ext>
            </a:extLst>
          </p:cNvPr>
          <p:cNvSpPr>
            <a:spLocks noGrp="1"/>
          </p:cNvSpPr>
          <p:nvPr>
            <p:ph type="sldNum" sz="quarter" idx="12"/>
          </p:nvPr>
        </p:nvSpPr>
        <p:spPr/>
        <p:txBody>
          <a:bodyPr/>
          <a:lstStyle/>
          <a:p>
            <a:fld id="{19F144D2-8C54-49E1-9287-D4EE8FE96B90}" type="slidenum">
              <a:rPr lang="fr-FR" smtClean="0"/>
              <a:t>‹N°›</a:t>
            </a:fld>
            <a:endParaRPr lang="fr-FR"/>
          </a:p>
        </p:txBody>
      </p:sp>
    </p:spTree>
    <p:extLst>
      <p:ext uri="{BB962C8B-B14F-4D97-AF65-F5344CB8AC3E}">
        <p14:creationId xmlns:p14="http://schemas.microsoft.com/office/powerpoint/2010/main" val="6727002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4937760" y="1033271"/>
            <a:ext cx="6592824" cy="516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40080" y="2972167"/>
            <a:ext cx="3859397" cy="32268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82E171BA-CC09-47C8-A6DF-F5C5CB59CEEC}" type="datetime1">
              <a:rPr lang="en-US" smtClean="0"/>
              <a:t>6/4/2026</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39638503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C07B66AD-7C08-490A-ADA4-B47E10FB2407}" type="datetime1">
              <a:rPr lang="en-US" smtClean="0"/>
              <a:t>6/4/2026</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smtClean="0"/>
              <a:t>‹N°›</a:t>
            </a:fld>
            <a:endParaRPr lang="en-US"/>
          </a:p>
        </p:txBody>
      </p:sp>
    </p:spTree>
    <p:extLst>
      <p:ext uri="{BB962C8B-B14F-4D97-AF65-F5344CB8AC3E}">
        <p14:creationId xmlns:p14="http://schemas.microsoft.com/office/powerpoint/2010/main" val="22542396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B3635-47E1-90D8-B693-DA85A66B383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209219" y="640079"/>
            <a:ext cx="1811773" cy="5536884"/>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40080" y="640080"/>
            <a:ext cx="8412422" cy="55368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5B95027-4255-49E7-9841-CD21BCC99996}" type="datetime1">
              <a:rPr lang="en-US" smtClean="0"/>
              <a:t>6/4/2026</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smtClean="0"/>
              <a:t>‹N°›</a:t>
            </a:fld>
            <a:endParaRPr lang="en-US"/>
          </a:p>
        </p:txBody>
      </p:sp>
      <p:cxnSp>
        <p:nvCxnSpPr>
          <p:cNvPr id="7" name="Straight Connector 6">
            <a:extLst>
              <a:ext uri="{FF2B5EF4-FFF2-40B4-BE49-F238E27FC236}">
                <a16:creationId xmlns:a16="http://schemas.microsoft.com/office/drawing/2014/main" id="{3230604F-219C-2DEE-830E-27274CC2FE19}"/>
              </a:ext>
              <a:ext uri="{C183D7F6-B498-43B3-948B-1728B52AA6E4}">
                <adec:decorative xmlns:adec="http://schemas.microsoft.com/office/drawing/2017/decorative" val="1"/>
              </a:ext>
            </a:extLst>
          </p:cNvPr>
          <p:cNvCxnSpPr>
            <a:cxnSpLocks/>
          </p:cNvCxnSpPr>
          <p:nvPr/>
        </p:nvCxnSpPr>
        <p:spPr>
          <a:xfrm rot="5400000">
            <a:off x="10872154" y="1192438"/>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8527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803EB4-7E36-E875-6AB4-84DAAC089E3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738520D-968F-1A76-4CCB-BCBB0DFC0A1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976D21A6-76E8-B507-51B0-6F391803DC31}"/>
              </a:ext>
            </a:extLst>
          </p:cNvPr>
          <p:cNvSpPr>
            <a:spLocks noGrp="1"/>
          </p:cNvSpPr>
          <p:nvPr>
            <p:ph type="dt" sz="half" idx="10"/>
          </p:nvPr>
        </p:nvSpPr>
        <p:spPr/>
        <p:txBody>
          <a:bodyPr/>
          <a:lstStyle/>
          <a:p>
            <a:fld id="{0D20D26D-8996-48EF-B6F8-D681419F5915}" type="datetimeFigureOut">
              <a:rPr lang="fr-FR" smtClean="0"/>
              <a:t>04/06/2026</a:t>
            </a:fld>
            <a:endParaRPr lang="fr-FR"/>
          </a:p>
        </p:txBody>
      </p:sp>
      <p:sp>
        <p:nvSpPr>
          <p:cNvPr id="5" name="Espace réservé du pied de page 4">
            <a:extLst>
              <a:ext uri="{FF2B5EF4-FFF2-40B4-BE49-F238E27FC236}">
                <a16:creationId xmlns:a16="http://schemas.microsoft.com/office/drawing/2014/main" id="{1E63C04F-43FC-971E-8C4D-6E5E55684BC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35D9519-06AC-098F-6F8F-A002D019F473}"/>
              </a:ext>
            </a:extLst>
          </p:cNvPr>
          <p:cNvSpPr>
            <a:spLocks noGrp="1"/>
          </p:cNvSpPr>
          <p:nvPr>
            <p:ph type="sldNum" sz="quarter" idx="12"/>
          </p:nvPr>
        </p:nvSpPr>
        <p:spPr/>
        <p:txBody>
          <a:bodyPr/>
          <a:lstStyle/>
          <a:p>
            <a:fld id="{19F144D2-8C54-49E1-9287-D4EE8FE96B90}" type="slidenum">
              <a:rPr lang="fr-FR" smtClean="0"/>
              <a:t>‹N°›</a:t>
            </a:fld>
            <a:endParaRPr lang="fr-FR"/>
          </a:p>
        </p:txBody>
      </p:sp>
    </p:spTree>
    <p:extLst>
      <p:ext uri="{BB962C8B-B14F-4D97-AF65-F5344CB8AC3E}">
        <p14:creationId xmlns:p14="http://schemas.microsoft.com/office/powerpoint/2010/main" val="1085404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89D492-5A43-B0E4-CBE4-662F2A844CD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AF49B84-7065-AB8E-347E-2AF28CA88BE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9D59C241-2C50-49A9-A67D-B0E9A3CAC3DA}"/>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D53A91B8-7D1F-8BE6-BFCD-7AEEE5A6D5E0}"/>
              </a:ext>
            </a:extLst>
          </p:cNvPr>
          <p:cNvSpPr>
            <a:spLocks noGrp="1"/>
          </p:cNvSpPr>
          <p:nvPr>
            <p:ph type="dt" sz="half" idx="10"/>
          </p:nvPr>
        </p:nvSpPr>
        <p:spPr/>
        <p:txBody>
          <a:bodyPr/>
          <a:lstStyle/>
          <a:p>
            <a:fld id="{0D20D26D-8996-48EF-B6F8-D681419F5915}" type="datetimeFigureOut">
              <a:rPr lang="fr-FR" smtClean="0"/>
              <a:t>04/06/2026</a:t>
            </a:fld>
            <a:endParaRPr lang="fr-FR"/>
          </a:p>
        </p:txBody>
      </p:sp>
      <p:sp>
        <p:nvSpPr>
          <p:cNvPr id="6" name="Espace réservé du pied de page 5">
            <a:extLst>
              <a:ext uri="{FF2B5EF4-FFF2-40B4-BE49-F238E27FC236}">
                <a16:creationId xmlns:a16="http://schemas.microsoft.com/office/drawing/2014/main" id="{35126033-05B4-3529-E15D-C9FFBC22974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2C17267-9F90-25E4-B4E7-70201E57C79B}"/>
              </a:ext>
            </a:extLst>
          </p:cNvPr>
          <p:cNvSpPr>
            <a:spLocks noGrp="1"/>
          </p:cNvSpPr>
          <p:nvPr>
            <p:ph type="sldNum" sz="quarter" idx="12"/>
          </p:nvPr>
        </p:nvSpPr>
        <p:spPr/>
        <p:txBody>
          <a:bodyPr/>
          <a:lstStyle/>
          <a:p>
            <a:fld id="{19F144D2-8C54-49E1-9287-D4EE8FE96B90}" type="slidenum">
              <a:rPr lang="fr-FR" smtClean="0"/>
              <a:t>‹N°›</a:t>
            </a:fld>
            <a:endParaRPr lang="fr-FR"/>
          </a:p>
        </p:txBody>
      </p:sp>
    </p:spTree>
    <p:extLst>
      <p:ext uri="{BB962C8B-B14F-4D97-AF65-F5344CB8AC3E}">
        <p14:creationId xmlns:p14="http://schemas.microsoft.com/office/powerpoint/2010/main" val="4025481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85702A-6F6F-36D2-6EA7-E366810D1B6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69995CE3-F9C6-9B43-7A02-537DAC0DA0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3B8BE7F0-71E1-7DF2-C5DA-95EEAA2F6E6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937F8B18-9D9F-1D71-F7F2-B7E57C7AE9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1D0970A2-FAF9-BF1D-7D2E-FEDFA43B9ED9}"/>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BD44523-9C9D-C229-0674-AFAB5907CC50}"/>
              </a:ext>
            </a:extLst>
          </p:cNvPr>
          <p:cNvSpPr>
            <a:spLocks noGrp="1"/>
          </p:cNvSpPr>
          <p:nvPr>
            <p:ph type="dt" sz="half" idx="10"/>
          </p:nvPr>
        </p:nvSpPr>
        <p:spPr/>
        <p:txBody>
          <a:bodyPr/>
          <a:lstStyle/>
          <a:p>
            <a:fld id="{0D20D26D-8996-48EF-B6F8-D681419F5915}" type="datetimeFigureOut">
              <a:rPr lang="fr-FR" smtClean="0"/>
              <a:t>04/06/2026</a:t>
            </a:fld>
            <a:endParaRPr lang="fr-FR"/>
          </a:p>
        </p:txBody>
      </p:sp>
      <p:sp>
        <p:nvSpPr>
          <p:cNvPr id="8" name="Espace réservé du pied de page 7">
            <a:extLst>
              <a:ext uri="{FF2B5EF4-FFF2-40B4-BE49-F238E27FC236}">
                <a16:creationId xmlns:a16="http://schemas.microsoft.com/office/drawing/2014/main" id="{590367A6-601A-96A3-DDBD-C51104F6EB8D}"/>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001CE0CC-A13E-4F2F-EF2E-67A1753027B1}"/>
              </a:ext>
            </a:extLst>
          </p:cNvPr>
          <p:cNvSpPr>
            <a:spLocks noGrp="1"/>
          </p:cNvSpPr>
          <p:nvPr>
            <p:ph type="sldNum" sz="quarter" idx="12"/>
          </p:nvPr>
        </p:nvSpPr>
        <p:spPr/>
        <p:txBody>
          <a:bodyPr/>
          <a:lstStyle/>
          <a:p>
            <a:fld id="{19F144D2-8C54-49E1-9287-D4EE8FE96B90}" type="slidenum">
              <a:rPr lang="fr-FR" smtClean="0"/>
              <a:t>‹N°›</a:t>
            </a:fld>
            <a:endParaRPr lang="fr-FR"/>
          </a:p>
        </p:txBody>
      </p:sp>
    </p:spTree>
    <p:extLst>
      <p:ext uri="{BB962C8B-B14F-4D97-AF65-F5344CB8AC3E}">
        <p14:creationId xmlns:p14="http://schemas.microsoft.com/office/powerpoint/2010/main" val="137983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68ED4A-2746-DFC1-979E-836441B9845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6E01353-A437-1C15-B3A9-901E87CB5B26}"/>
              </a:ext>
            </a:extLst>
          </p:cNvPr>
          <p:cNvSpPr>
            <a:spLocks noGrp="1"/>
          </p:cNvSpPr>
          <p:nvPr>
            <p:ph type="dt" sz="half" idx="10"/>
          </p:nvPr>
        </p:nvSpPr>
        <p:spPr/>
        <p:txBody>
          <a:bodyPr/>
          <a:lstStyle/>
          <a:p>
            <a:fld id="{0D20D26D-8996-48EF-B6F8-D681419F5915}" type="datetimeFigureOut">
              <a:rPr lang="fr-FR" smtClean="0"/>
              <a:t>04/06/2026</a:t>
            </a:fld>
            <a:endParaRPr lang="fr-FR"/>
          </a:p>
        </p:txBody>
      </p:sp>
      <p:sp>
        <p:nvSpPr>
          <p:cNvPr id="4" name="Espace réservé du pied de page 3">
            <a:extLst>
              <a:ext uri="{FF2B5EF4-FFF2-40B4-BE49-F238E27FC236}">
                <a16:creationId xmlns:a16="http://schemas.microsoft.com/office/drawing/2014/main" id="{50B66210-AEE2-1B8E-CE9E-AB10950918F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FE35792-4B56-B332-F538-4E1DCD66BFD8}"/>
              </a:ext>
            </a:extLst>
          </p:cNvPr>
          <p:cNvSpPr>
            <a:spLocks noGrp="1"/>
          </p:cNvSpPr>
          <p:nvPr>
            <p:ph type="sldNum" sz="quarter" idx="12"/>
          </p:nvPr>
        </p:nvSpPr>
        <p:spPr/>
        <p:txBody>
          <a:bodyPr/>
          <a:lstStyle/>
          <a:p>
            <a:fld id="{19F144D2-8C54-49E1-9287-D4EE8FE96B90}" type="slidenum">
              <a:rPr lang="fr-FR" smtClean="0"/>
              <a:t>‹N°›</a:t>
            </a:fld>
            <a:endParaRPr lang="fr-FR"/>
          </a:p>
        </p:txBody>
      </p:sp>
    </p:spTree>
    <p:extLst>
      <p:ext uri="{BB962C8B-B14F-4D97-AF65-F5344CB8AC3E}">
        <p14:creationId xmlns:p14="http://schemas.microsoft.com/office/powerpoint/2010/main" val="933109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951F252-4486-7C3D-B295-16CA3500A632}"/>
              </a:ext>
            </a:extLst>
          </p:cNvPr>
          <p:cNvSpPr>
            <a:spLocks noGrp="1"/>
          </p:cNvSpPr>
          <p:nvPr>
            <p:ph type="dt" sz="half" idx="10"/>
          </p:nvPr>
        </p:nvSpPr>
        <p:spPr/>
        <p:txBody>
          <a:bodyPr/>
          <a:lstStyle/>
          <a:p>
            <a:fld id="{0D20D26D-8996-48EF-B6F8-D681419F5915}" type="datetimeFigureOut">
              <a:rPr lang="fr-FR" smtClean="0"/>
              <a:t>04/06/2026</a:t>
            </a:fld>
            <a:endParaRPr lang="fr-FR"/>
          </a:p>
        </p:txBody>
      </p:sp>
      <p:sp>
        <p:nvSpPr>
          <p:cNvPr id="3" name="Espace réservé du pied de page 2">
            <a:extLst>
              <a:ext uri="{FF2B5EF4-FFF2-40B4-BE49-F238E27FC236}">
                <a16:creationId xmlns:a16="http://schemas.microsoft.com/office/drawing/2014/main" id="{02CF445D-1706-0EAD-5EE6-BA456A74218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1F698A33-3988-268A-7B17-7337EB225C30}"/>
              </a:ext>
            </a:extLst>
          </p:cNvPr>
          <p:cNvSpPr>
            <a:spLocks noGrp="1"/>
          </p:cNvSpPr>
          <p:nvPr>
            <p:ph type="sldNum" sz="quarter" idx="12"/>
          </p:nvPr>
        </p:nvSpPr>
        <p:spPr/>
        <p:txBody>
          <a:bodyPr/>
          <a:lstStyle/>
          <a:p>
            <a:fld id="{19F144D2-8C54-49E1-9287-D4EE8FE96B90}" type="slidenum">
              <a:rPr lang="fr-FR" smtClean="0"/>
              <a:t>‹N°›</a:t>
            </a:fld>
            <a:endParaRPr lang="fr-FR"/>
          </a:p>
        </p:txBody>
      </p:sp>
    </p:spTree>
    <p:extLst>
      <p:ext uri="{BB962C8B-B14F-4D97-AF65-F5344CB8AC3E}">
        <p14:creationId xmlns:p14="http://schemas.microsoft.com/office/powerpoint/2010/main" val="3081064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D9B453-2A6E-82AF-D0D1-C161C9C9074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176659F1-690F-E542-7BF6-3398304576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83D5559F-4E35-1F9B-6ED5-67B8B83F32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565CD06-181A-5F3F-0D25-1B86C8AEF4CE}"/>
              </a:ext>
            </a:extLst>
          </p:cNvPr>
          <p:cNvSpPr>
            <a:spLocks noGrp="1"/>
          </p:cNvSpPr>
          <p:nvPr>
            <p:ph type="dt" sz="half" idx="10"/>
          </p:nvPr>
        </p:nvSpPr>
        <p:spPr/>
        <p:txBody>
          <a:bodyPr/>
          <a:lstStyle/>
          <a:p>
            <a:fld id="{0D20D26D-8996-48EF-B6F8-D681419F5915}" type="datetimeFigureOut">
              <a:rPr lang="fr-FR" smtClean="0"/>
              <a:t>04/06/2026</a:t>
            </a:fld>
            <a:endParaRPr lang="fr-FR"/>
          </a:p>
        </p:txBody>
      </p:sp>
      <p:sp>
        <p:nvSpPr>
          <p:cNvPr id="6" name="Espace réservé du pied de page 5">
            <a:extLst>
              <a:ext uri="{FF2B5EF4-FFF2-40B4-BE49-F238E27FC236}">
                <a16:creationId xmlns:a16="http://schemas.microsoft.com/office/drawing/2014/main" id="{9D78BAB6-7379-0851-B0D7-0F998741C3D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770ACEC-A0A7-26B5-060F-D6D3B6EF0B67}"/>
              </a:ext>
            </a:extLst>
          </p:cNvPr>
          <p:cNvSpPr>
            <a:spLocks noGrp="1"/>
          </p:cNvSpPr>
          <p:nvPr>
            <p:ph type="sldNum" sz="quarter" idx="12"/>
          </p:nvPr>
        </p:nvSpPr>
        <p:spPr/>
        <p:txBody>
          <a:bodyPr/>
          <a:lstStyle/>
          <a:p>
            <a:fld id="{19F144D2-8C54-49E1-9287-D4EE8FE96B90}" type="slidenum">
              <a:rPr lang="fr-FR" smtClean="0"/>
              <a:t>‹N°›</a:t>
            </a:fld>
            <a:endParaRPr lang="fr-FR"/>
          </a:p>
        </p:txBody>
      </p:sp>
    </p:spTree>
    <p:extLst>
      <p:ext uri="{BB962C8B-B14F-4D97-AF65-F5344CB8AC3E}">
        <p14:creationId xmlns:p14="http://schemas.microsoft.com/office/powerpoint/2010/main" val="3955122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5458FA-17A8-A22E-9D72-9F61C746005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B6127296-AF8D-C71E-DA07-C5963E36B9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06C8D0A8-54EC-2D36-0F9E-408B04615E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3A8370A-253C-855B-9AA2-EF9D16B734C6}"/>
              </a:ext>
            </a:extLst>
          </p:cNvPr>
          <p:cNvSpPr>
            <a:spLocks noGrp="1"/>
          </p:cNvSpPr>
          <p:nvPr>
            <p:ph type="dt" sz="half" idx="10"/>
          </p:nvPr>
        </p:nvSpPr>
        <p:spPr/>
        <p:txBody>
          <a:bodyPr/>
          <a:lstStyle/>
          <a:p>
            <a:fld id="{0D20D26D-8996-48EF-B6F8-D681419F5915}" type="datetimeFigureOut">
              <a:rPr lang="fr-FR" smtClean="0"/>
              <a:t>04/06/2026</a:t>
            </a:fld>
            <a:endParaRPr lang="fr-FR"/>
          </a:p>
        </p:txBody>
      </p:sp>
      <p:sp>
        <p:nvSpPr>
          <p:cNvPr id="6" name="Espace réservé du pied de page 5">
            <a:extLst>
              <a:ext uri="{FF2B5EF4-FFF2-40B4-BE49-F238E27FC236}">
                <a16:creationId xmlns:a16="http://schemas.microsoft.com/office/drawing/2014/main" id="{1AD35218-E9C6-1433-F12E-E57AF162004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EC32694-3740-1623-108F-6297CE884292}"/>
              </a:ext>
            </a:extLst>
          </p:cNvPr>
          <p:cNvSpPr>
            <a:spLocks noGrp="1"/>
          </p:cNvSpPr>
          <p:nvPr>
            <p:ph type="sldNum" sz="quarter" idx="12"/>
          </p:nvPr>
        </p:nvSpPr>
        <p:spPr/>
        <p:txBody>
          <a:bodyPr/>
          <a:lstStyle/>
          <a:p>
            <a:fld id="{19F144D2-8C54-49E1-9287-D4EE8FE96B90}" type="slidenum">
              <a:rPr lang="fr-FR" smtClean="0"/>
              <a:t>‹N°›</a:t>
            </a:fld>
            <a:endParaRPr lang="fr-FR"/>
          </a:p>
        </p:txBody>
      </p:sp>
    </p:spTree>
    <p:extLst>
      <p:ext uri="{BB962C8B-B14F-4D97-AF65-F5344CB8AC3E}">
        <p14:creationId xmlns:p14="http://schemas.microsoft.com/office/powerpoint/2010/main" val="3722041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178CD45B-728C-276A-ED3C-E5566CBA75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B697D8BC-D6AE-C44E-9056-3976A3A94E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2533C69-A07A-3E39-EB98-EFA0217B87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D20D26D-8996-48EF-B6F8-D681419F5915}" type="datetimeFigureOut">
              <a:rPr lang="fr-FR" smtClean="0"/>
              <a:t>04/06/2026</a:t>
            </a:fld>
            <a:endParaRPr lang="fr-FR"/>
          </a:p>
        </p:txBody>
      </p:sp>
      <p:sp>
        <p:nvSpPr>
          <p:cNvPr id="5" name="Espace réservé du pied de page 4">
            <a:extLst>
              <a:ext uri="{FF2B5EF4-FFF2-40B4-BE49-F238E27FC236}">
                <a16:creationId xmlns:a16="http://schemas.microsoft.com/office/drawing/2014/main" id="{450EA02E-13A8-9DD1-7560-E8943E1EDB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91F8CECF-7CBB-CBE5-EB4B-93E9DDE5CB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9F144D2-8C54-49E1-9287-D4EE8FE96B90}" type="slidenum">
              <a:rPr lang="fr-FR" smtClean="0"/>
              <a:t>‹N°›</a:t>
            </a:fld>
            <a:endParaRPr lang="fr-FR"/>
          </a:p>
        </p:txBody>
      </p:sp>
    </p:spTree>
    <p:extLst>
      <p:ext uri="{BB962C8B-B14F-4D97-AF65-F5344CB8AC3E}">
        <p14:creationId xmlns:p14="http://schemas.microsoft.com/office/powerpoint/2010/main" val="36391839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1371601"/>
            <a:ext cx="10890929" cy="109728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80" y="2633472"/>
            <a:ext cx="10890928" cy="35661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40080" y="6356350"/>
            <a:ext cx="2743200" cy="365125"/>
          </a:xfrm>
          <a:prstGeom prst="rect">
            <a:avLst/>
          </a:prstGeom>
        </p:spPr>
        <p:txBody>
          <a:bodyPr vert="horz" lIns="91440" tIns="45720" rIns="91440" bIns="45720" rtlCol="0" anchor="ctr"/>
          <a:lstStyle>
            <a:lvl1pPr algn="l">
              <a:defRPr sz="900" b="1" cap="all" spc="300" baseline="0">
                <a:solidFill>
                  <a:schemeClr val="tx1"/>
                </a:solidFill>
              </a:defRPr>
            </a:lvl1pPr>
          </a:lstStyle>
          <a:p>
            <a:fld id="{7DA38F49-B3E2-4BF0-BEC7-C30D34ABBB8D}" type="datetime1">
              <a:rPr lang="en-US" smtClean="0"/>
              <a:t>6/4/2026</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vert="horz" lIns="91440" tIns="45720" rIns="91440" bIns="45720" rtlCol="0" anchor="ctr"/>
          <a:lstStyle>
            <a:lvl1pPr algn="r">
              <a:defRPr sz="9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vert="horz" lIns="91440" tIns="45720" rIns="91440" bIns="45720" rtlCol="0" anchor="ctr"/>
          <a:lstStyle>
            <a:lvl1pPr algn="r">
              <a:defRPr sz="900" b="1" cap="all" spc="300" baseline="0">
                <a:solidFill>
                  <a:schemeClr val="tx1"/>
                </a:solidFill>
              </a:defRPr>
            </a:lvl1pPr>
          </a:lstStyle>
          <a:p>
            <a:fld id="{70C12960-6E85-460F-B6E3-5B82CB31AF3D}" type="slidenum">
              <a:rPr lang="en-US" smtClean="0"/>
              <a:t>‹N°›</a:t>
            </a:fld>
            <a:endParaRPr lang="en-US"/>
          </a:p>
        </p:txBody>
      </p:sp>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p:cNvCxnSpPr>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98714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38.jpg"/><Relationship Id="rId4" Type="http://schemas.openxmlformats.org/officeDocument/2006/relationships/image" Target="../media/image37.jpeg"/></Relationships>
</file>

<file path=ppt/slides/_rels/slide1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3.pn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3.png"/><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jpeg"/><Relationship Id="rId7"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jpg"/><Relationship Id="rId5" Type="http://schemas.openxmlformats.org/officeDocument/2006/relationships/image" Target="../media/image6.jpe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hyperlink" Target="mailto:saida.makran@cnpf.fr" TargetMode="External"/><Relationship Id="rId2" Type="http://schemas.openxmlformats.org/officeDocument/2006/relationships/image" Target="../media/image62.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hyperlink" Target="mailto:adrien.lajarrige@cnpf.fr" TargetMode="External"/><Relationship Id="rId2" Type="http://schemas.openxmlformats.org/officeDocument/2006/relationships/image" Target="../media/image63.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hyperlink" Target="mailto:quentin.lauby@cnpf.fr" TargetMode="External"/><Relationship Id="rId2" Type="http://schemas.openxmlformats.org/officeDocument/2006/relationships/image" Target="../media/image64.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mailto:eric.geoffroy@cnpf.fr" TargetMode="External"/><Relationship Id="rId2" Type="http://schemas.openxmlformats.org/officeDocument/2006/relationships/image" Target="../media/image65.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jp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s>
</file>

<file path=ppt/slides/_rels/slide4.xml.rels><?xml version="1.0" encoding="UTF-8" standalone="yes"?>
<Relationships xmlns="http://schemas.openxmlformats.org/package/2006/relationships"><Relationship Id="rId8" Type="http://schemas.openxmlformats.org/officeDocument/2006/relationships/image" Target="../media/image9.jpg"/><Relationship Id="rId13" Type="http://schemas.openxmlformats.org/officeDocument/2006/relationships/image" Target="../media/image23.jpeg"/><Relationship Id="rId3" Type="http://schemas.openxmlformats.org/officeDocument/2006/relationships/image" Target="../media/image4.jpeg"/><Relationship Id="rId7" Type="http://schemas.openxmlformats.org/officeDocument/2006/relationships/image" Target="../media/image8.jpg"/><Relationship Id="rId12" Type="http://schemas.openxmlformats.org/officeDocument/2006/relationships/image" Target="../media/image22.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jpg"/><Relationship Id="rId11" Type="http://schemas.openxmlformats.org/officeDocument/2006/relationships/image" Target="../media/image21.jpeg"/><Relationship Id="rId5" Type="http://schemas.openxmlformats.org/officeDocument/2006/relationships/image" Target="../media/image6.jpeg"/><Relationship Id="rId10" Type="http://schemas.openxmlformats.org/officeDocument/2006/relationships/image" Target="../media/image20.jpeg"/><Relationship Id="rId4" Type="http://schemas.openxmlformats.org/officeDocument/2006/relationships/image" Target="../media/image5.png"/><Relationship Id="rId9" Type="http://schemas.openxmlformats.org/officeDocument/2006/relationships/image" Target="../media/image19.jpeg"/><Relationship Id="rId14" Type="http://schemas.openxmlformats.org/officeDocument/2006/relationships/image" Target="../media/image24.jpg"/></Relationships>
</file>

<file path=ppt/slides/_rels/slide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6.jpg"/></Relationships>
</file>

<file path=ppt/slides/_rels/slide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8.jp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3.jpg"/><Relationship Id="rId5" Type="http://schemas.openxmlformats.org/officeDocument/2006/relationships/image" Target="../media/image32.jpeg"/><Relationship Id="rId4" Type="http://schemas.openxmlformats.org/officeDocument/2006/relationships/image" Target="../media/image31.jpeg"/></Relationships>
</file>

<file path=ppt/slides/_rels/slide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pic>
        <p:nvPicPr>
          <p:cNvPr id="22" name="Picture 1">
            <a:extLst>
              <a:ext uri="{FF2B5EF4-FFF2-40B4-BE49-F238E27FC236}">
                <a16:creationId xmlns:a16="http://schemas.microsoft.com/office/drawing/2014/main" id="{AA7E2E5D-C523-4B9F-9A21-0552706ABD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10" name="Titre 2">
            <a:extLst>
              <a:ext uri="{FF2B5EF4-FFF2-40B4-BE49-F238E27FC236}">
                <a16:creationId xmlns:a16="http://schemas.microsoft.com/office/drawing/2014/main" id="{E2327B15-F36B-12D2-6DCD-21BFE46D8FA7}"/>
              </a:ext>
            </a:extLst>
          </p:cNvPr>
          <p:cNvSpPr>
            <a:spLocks noGrp="1"/>
          </p:cNvSpPr>
          <p:nvPr>
            <p:ph type="ctrTitle"/>
          </p:nvPr>
        </p:nvSpPr>
        <p:spPr>
          <a:xfrm>
            <a:off x="77821" y="149508"/>
            <a:ext cx="5795823" cy="1962113"/>
          </a:xfrm>
          <a:ln>
            <a:solidFill>
              <a:srgbClr val="C00000"/>
            </a:solidFill>
          </a:ln>
        </p:spPr>
        <p:txBody>
          <a:bodyPr anchor="t">
            <a:normAutofit fontScale="90000"/>
          </a:bodyPr>
          <a:lstStyle/>
          <a:p>
            <a:pPr algn="ctr">
              <a:lnSpc>
                <a:spcPct val="90000"/>
              </a:lnSpc>
              <a:defRPr/>
            </a:pPr>
            <a:r>
              <a:rPr lang="fr-FR" sz="3600" dirty="0">
                <a:solidFill>
                  <a:schemeClr val="accent4">
                    <a:lumMod val="50000"/>
                  </a:schemeClr>
                </a:solidFill>
                <a:latin typeface="Arial Rounded MT Bold" panose="020F0704030504030204" pitchFamily="34" charset="0"/>
              </a:rPr>
              <a:t>La forêt altiligérienne au 21ème siècle: </a:t>
            </a:r>
            <a:br>
              <a:rPr lang="fr-FR" sz="3600" dirty="0">
                <a:solidFill>
                  <a:schemeClr val="accent1"/>
                </a:solidFill>
                <a:latin typeface="Arial Rounded MT Bold" panose="020F0704030504030204" pitchFamily="34" charset="0"/>
              </a:rPr>
            </a:br>
            <a:r>
              <a:rPr lang="fr-FR" sz="3600" dirty="0">
                <a:solidFill>
                  <a:schemeClr val="bg1">
                    <a:lumMod val="95000"/>
                    <a:lumOff val="5000"/>
                  </a:schemeClr>
                </a:solidFill>
                <a:latin typeface="Arial Rounded MT Bold" panose="020F0704030504030204" pitchFamily="34" charset="0"/>
              </a:rPr>
              <a:t>entre inquiétude, incompréhension et espoir!</a:t>
            </a:r>
            <a:br>
              <a:rPr lang="fr-FR" sz="2900" dirty="0">
                <a:solidFill>
                  <a:schemeClr val="bg1">
                    <a:lumMod val="95000"/>
                    <a:lumOff val="5000"/>
                  </a:schemeClr>
                </a:solidFill>
                <a:latin typeface="Arial Rounded MT Bold" panose="020F0704030504030204" pitchFamily="34" charset="0"/>
              </a:rPr>
            </a:br>
            <a:endParaRPr lang="fr-FR" sz="2900" dirty="0">
              <a:solidFill>
                <a:schemeClr val="bg1">
                  <a:lumMod val="95000"/>
                  <a:lumOff val="5000"/>
                </a:schemeClr>
              </a:solidFill>
              <a:latin typeface="Arial Rounded MT Bold" panose="020F0704030504030204" pitchFamily="34" charset="0"/>
            </a:endParaRPr>
          </a:p>
        </p:txBody>
      </p:sp>
      <p:cxnSp>
        <p:nvCxnSpPr>
          <p:cNvPr id="57" name="Straight Connector 50">
            <a:extLst>
              <a:ext uri="{FF2B5EF4-FFF2-40B4-BE49-F238E27FC236}">
                <a16:creationId xmlns:a16="http://schemas.microsoft.com/office/drawing/2014/main" id="{97CC2FE6-3AD0-4131-B4BC-1F4D65E25E1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0329" y="4861206"/>
            <a:ext cx="978862"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B2F75C45-3F39-A763-9A43-056E46D2E0F6}"/>
              </a:ext>
            </a:extLst>
          </p:cNvPr>
          <p:cNvSpPr txBox="1"/>
          <p:nvPr/>
        </p:nvSpPr>
        <p:spPr>
          <a:xfrm>
            <a:off x="6523884" y="5675239"/>
            <a:ext cx="5810239" cy="400110"/>
          </a:xfrm>
          <a:prstGeom prst="rect">
            <a:avLst/>
          </a:prstGeom>
          <a:noFill/>
        </p:spPr>
        <p:txBody>
          <a:bodyPr wrap="square" rtlCol="0">
            <a:spAutoFit/>
          </a:bodyPr>
          <a:lstStyle/>
          <a:p>
            <a:pPr lvl="0">
              <a:defRPr/>
            </a:pPr>
            <a:r>
              <a:rPr lang="fr-FR" sz="2000" i="1" dirty="0">
                <a:solidFill>
                  <a:schemeClr val="accent1">
                    <a:lumMod val="60000"/>
                    <a:lumOff val="40000"/>
                  </a:schemeClr>
                </a:solidFill>
              </a:rPr>
              <a:t>Observer, Analyser, Comprendre, Communiquer</a:t>
            </a:r>
            <a:endParaRPr kumimoji="0" lang="fr-FR" sz="2000" b="1" i="0" u="none" strike="noStrike" kern="1200" cap="none" spc="0" normalizeH="0" baseline="0" noProof="0" dirty="0">
              <a:ln>
                <a:noFill/>
              </a:ln>
              <a:solidFill>
                <a:schemeClr val="accent1">
                  <a:lumMod val="60000"/>
                  <a:lumOff val="40000"/>
                </a:schemeClr>
              </a:solidFill>
              <a:effectLst/>
              <a:uLnTx/>
              <a:uFillTx/>
              <a:latin typeface="Grandview Display"/>
            </a:endParaRPr>
          </a:p>
        </p:txBody>
      </p:sp>
      <p:pic>
        <p:nvPicPr>
          <p:cNvPr id="6" name="Image 5" descr="The image depicts the French National Chamber of Commerce and Industry emblem, featuring the national motto of liberty, equality, and fraternity.">
            <a:extLst>
              <a:ext uri="{FF2B5EF4-FFF2-40B4-BE49-F238E27FC236}">
                <a16:creationId xmlns:a16="http://schemas.microsoft.com/office/drawing/2014/main" id="{4EFC618A-671D-BA90-9CC4-E916C303D4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16611" y="3789019"/>
            <a:ext cx="4653351" cy="1903789"/>
          </a:xfrm>
          <a:prstGeom prst="rect">
            <a:avLst/>
          </a:prstGeom>
          <a:ln/>
        </p:spPr>
        <p:style>
          <a:lnRef idx="1">
            <a:schemeClr val="accent1"/>
          </a:lnRef>
          <a:fillRef idx="2">
            <a:schemeClr val="accent1"/>
          </a:fillRef>
          <a:effectRef idx="1">
            <a:schemeClr val="accent1"/>
          </a:effectRef>
          <a:fontRef idx="minor">
            <a:schemeClr val="dk1"/>
          </a:fontRef>
        </p:style>
      </p:pic>
      <p:sp>
        <p:nvSpPr>
          <p:cNvPr id="9" name="ZoneTexte 8">
            <a:extLst>
              <a:ext uri="{FF2B5EF4-FFF2-40B4-BE49-F238E27FC236}">
                <a16:creationId xmlns:a16="http://schemas.microsoft.com/office/drawing/2014/main" id="{B2F75C45-3F39-A763-9A43-056E46D2E0F6}"/>
              </a:ext>
            </a:extLst>
          </p:cNvPr>
          <p:cNvSpPr txBox="1"/>
          <p:nvPr/>
        </p:nvSpPr>
        <p:spPr>
          <a:xfrm>
            <a:off x="10244960" y="6484657"/>
            <a:ext cx="1947040" cy="276999"/>
          </a:xfrm>
          <a:prstGeom prst="rect">
            <a:avLst/>
          </a:prstGeom>
          <a:noFill/>
        </p:spPr>
        <p:txBody>
          <a:bodyPr wrap="square" rtlCol="0">
            <a:spAutoFit/>
          </a:bodyPr>
          <a:lstStyle/>
          <a:p>
            <a:pPr lvl="0">
              <a:defRPr/>
            </a:pPr>
            <a:r>
              <a:rPr lang="fr-FR" sz="1200" b="1" i="1" dirty="0">
                <a:solidFill>
                  <a:srgbClr val="FFFFFF"/>
                </a:solidFill>
              </a:rPr>
              <a:t>CNPF43 (</a:t>
            </a:r>
            <a:r>
              <a:rPr lang="fr-FR" sz="1200" b="1" i="1" dirty="0" err="1">
                <a:solidFill>
                  <a:srgbClr val="FFFFFF"/>
                </a:solidFill>
              </a:rPr>
              <a:t>Eric</a:t>
            </a:r>
            <a:r>
              <a:rPr lang="fr-FR" sz="1200" b="1" i="1" dirty="0">
                <a:solidFill>
                  <a:srgbClr val="FFFFFF"/>
                </a:solidFill>
              </a:rPr>
              <a:t> Geoffroy)</a:t>
            </a:r>
            <a:endParaRPr kumimoji="0" lang="fr-FR" sz="1200" b="1" i="0" u="none" strike="noStrike" kern="1200" cap="none" spc="0" normalizeH="0" baseline="0" noProof="0" dirty="0">
              <a:ln>
                <a:noFill/>
              </a:ln>
              <a:solidFill>
                <a:prstClr val="white"/>
              </a:solidFill>
              <a:effectLst/>
              <a:uLnTx/>
              <a:uFillTx/>
              <a:latin typeface="Grandview Display"/>
            </a:endParaRPr>
          </a:p>
        </p:txBody>
      </p:sp>
    </p:spTree>
    <p:extLst>
      <p:ext uri="{BB962C8B-B14F-4D97-AF65-F5344CB8AC3E}">
        <p14:creationId xmlns:p14="http://schemas.microsoft.com/office/powerpoint/2010/main" val="374216847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0"/>
                                        </p:tgtEl>
                                        <p:attrNameLst>
                                          <p:attrName>style.visibility</p:attrName>
                                        </p:attrNameLst>
                                      </p:cBhvr>
                                      <p:to>
                                        <p:strVal val="visible"/>
                                      </p:to>
                                    </p:set>
                                    <p:animEffect transition="in" filter="fade">
                                      <p:cBhvr>
                                        <p:cTn id="7" dur="7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61000">
              <a:schemeClr val="tx2">
                <a:lumMod val="10000"/>
                <a:lumOff val="90000"/>
              </a:schemeClr>
            </a:gs>
            <a:gs pos="86000">
              <a:schemeClr val="accent6">
                <a:lumMod val="45000"/>
                <a:lumOff val="55000"/>
              </a:schemeClr>
            </a:gs>
            <a:gs pos="93000">
              <a:schemeClr val="accent6">
                <a:lumMod val="45000"/>
                <a:lumOff val="55000"/>
              </a:schemeClr>
            </a:gs>
            <a:gs pos="96000">
              <a:schemeClr val="accent6">
                <a:lumMod val="30000"/>
                <a:lumOff val="70000"/>
              </a:schemeClr>
            </a:gs>
          </a:gsLst>
          <a:lin ang="5400000" scaled="1"/>
          <a:tileRect/>
        </a:gradFill>
        <a:effectLst/>
      </p:bgPr>
    </p:bg>
    <p:spTree>
      <p:nvGrpSpPr>
        <p:cNvPr id="1" name="">
          <a:extLst>
            <a:ext uri="{FF2B5EF4-FFF2-40B4-BE49-F238E27FC236}">
              <a16:creationId xmlns:a16="http://schemas.microsoft.com/office/drawing/2014/main" id="{A4527CF5-ED17-2EBC-E0AD-693357E47DC1}"/>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0CE698BC-A7A1-41C8-D034-F14F101054D1}"/>
              </a:ext>
            </a:extLst>
          </p:cNvPr>
          <p:cNvSpPr txBox="1"/>
          <p:nvPr/>
        </p:nvSpPr>
        <p:spPr>
          <a:xfrm>
            <a:off x="9806234" y="6578600"/>
            <a:ext cx="2385766" cy="279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rPr>
              <a:t>AG</a:t>
            </a:r>
            <a:r>
              <a:rPr kumimoji="0" lang="fr-FR" sz="1200" b="1" i="0" u="none" strike="noStrike" kern="1200" cap="none" spc="0" normalizeH="0" noProof="0" dirty="0">
                <a:ln>
                  <a:noFill/>
                </a:ln>
                <a:solidFill>
                  <a:schemeClr val="tx2">
                    <a:lumMod val="90000"/>
                    <a:lumOff val="10000"/>
                  </a:schemeClr>
                </a:solidFill>
                <a:effectLst/>
                <a:uLnTx/>
                <a:uFillTx/>
                <a:latin typeface="Grandview Display"/>
                <a:ea typeface="+mn-ea"/>
                <a:cs typeface="+mn-cs"/>
              </a:rPr>
              <a:t> Fransylva 43 – 5 juin 2026</a:t>
            </a:r>
            <a:endPar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endParaRPr>
          </a:p>
        </p:txBody>
      </p:sp>
      <p:pic>
        <p:nvPicPr>
          <p:cNvPr id="5" name="Image 4" descr="The image depicts the French National Chamber of Commerce and Industry emblem, featuring the national motto of liberty, equality, and fraternity.">
            <a:extLst>
              <a:ext uri="{FF2B5EF4-FFF2-40B4-BE49-F238E27FC236}">
                <a16:creationId xmlns:a16="http://schemas.microsoft.com/office/drawing/2014/main" id="{E61C2D16-CCBE-66CB-A2F6-EC701DF25D3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2252" y="34115"/>
            <a:ext cx="1576608" cy="645025"/>
          </a:xfrm>
          <a:prstGeom prst="rect">
            <a:avLst/>
          </a:prstGeom>
          <a:ln/>
        </p:spPr>
        <p:style>
          <a:lnRef idx="1">
            <a:schemeClr val="accent6"/>
          </a:lnRef>
          <a:fillRef idx="2">
            <a:schemeClr val="accent6"/>
          </a:fillRef>
          <a:effectRef idx="1">
            <a:schemeClr val="accent6"/>
          </a:effectRef>
          <a:fontRef idx="minor">
            <a:schemeClr val="dk1"/>
          </a:fontRef>
        </p:style>
      </p:pic>
      <p:sp>
        <p:nvSpPr>
          <p:cNvPr id="13" name="ZoneTexte 12">
            <a:extLst>
              <a:ext uri="{FF2B5EF4-FFF2-40B4-BE49-F238E27FC236}">
                <a16:creationId xmlns:a16="http://schemas.microsoft.com/office/drawing/2014/main" id="{D5B45D47-4CE9-5C65-F44B-C2ACE31C8AF4}"/>
              </a:ext>
            </a:extLst>
          </p:cNvPr>
          <p:cNvSpPr txBox="1"/>
          <p:nvPr/>
        </p:nvSpPr>
        <p:spPr>
          <a:xfrm>
            <a:off x="347555" y="106746"/>
            <a:ext cx="9193609"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b="1" dirty="0">
                <a:latin typeface="Grandview Display"/>
              </a:rPr>
              <a:t>… adopter des moyens simples pour accompagner la résilience des milieux forestiers.</a:t>
            </a:r>
          </a:p>
        </p:txBody>
      </p:sp>
      <p:pic>
        <p:nvPicPr>
          <p:cNvPr id="8" name="Image 7" descr="The image depicts a dense forest with numerous tall, barren trees standing closely together.&#10;&#10;Le contenu généré par l’IA peut être incorrect.">
            <a:extLst>
              <a:ext uri="{FF2B5EF4-FFF2-40B4-BE49-F238E27FC236}">
                <a16:creationId xmlns:a16="http://schemas.microsoft.com/office/drawing/2014/main" id="{5FDD35DD-03ED-E185-2DF4-F3982E33C6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99711" y="1827144"/>
            <a:ext cx="2782742" cy="3706612"/>
          </a:xfrm>
          <a:prstGeom prst="rect">
            <a:avLst/>
          </a:prstGeom>
          <a:ln>
            <a:noFill/>
          </a:ln>
          <a:effectLst>
            <a:softEdge rad="112500"/>
          </a:effectLst>
        </p:spPr>
      </p:pic>
      <p:pic>
        <p:nvPicPr>
          <p:cNvPr id="9" name="Image 8" descr="The image shows a muddy, winding trail through a forested area with trees showing signs of autumn foliage.">
            <a:extLst>
              <a:ext uri="{FF2B5EF4-FFF2-40B4-BE49-F238E27FC236}">
                <a16:creationId xmlns:a16="http://schemas.microsoft.com/office/drawing/2014/main" id="{99CF3CFB-8E6E-F959-91CD-F53B198AD0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0323" y="1053841"/>
            <a:ext cx="3502986" cy="2626609"/>
          </a:xfrm>
          <a:prstGeom prst="rect">
            <a:avLst/>
          </a:prstGeom>
          <a:ln>
            <a:noFill/>
          </a:ln>
          <a:effectLst>
            <a:softEdge rad="112500"/>
          </a:effectLst>
        </p:spPr>
      </p:pic>
      <p:pic>
        <p:nvPicPr>
          <p:cNvPr id="10" name="Image 9" descr="The image depicts a barren, forested landscape with exposed tree roots and a clear, flat terrain, likely indicating a recent natural disturbance.">
            <a:extLst>
              <a:ext uri="{FF2B5EF4-FFF2-40B4-BE49-F238E27FC236}">
                <a16:creationId xmlns:a16="http://schemas.microsoft.com/office/drawing/2014/main" id="{001D1BCC-55B1-04A5-A4BC-6EE5F764B9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27583" y="1441742"/>
            <a:ext cx="3801656" cy="2534437"/>
          </a:xfrm>
          <a:prstGeom prst="rect">
            <a:avLst/>
          </a:prstGeom>
          <a:ln>
            <a:noFill/>
          </a:ln>
          <a:effectLst>
            <a:softEdge rad="112500"/>
          </a:effectLst>
        </p:spPr>
      </p:pic>
      <p:sp>
        <p:nvSpPr>
          <p:cNvPr id="7" name="ZoneTexte 6"/>
          <p:cNvSpPr txBox="1"/>
          <p:nvPr/>
        </p:nvSpPr>
        <p:spPr>
          <a:xfrm>
            <a:off x="250323" y="3796548"/>
            <a:ext cx="3430036" cy="1200329"/>
          </a:xfrm>
          <a:prstGeom prst="rect">
            <a:avLst/>
          </a:prstGeom>
          <a:noFill/>
        </p:spPr>
        <p:txBody>
          <a:bodyPr wrap="square" rtlCol="0">
            <a:spAutoFit/>
          </a:bodyPr>
          <a:lstStyle/>
          <a:p>
            <a:pPr algn="ctr"/>
            <a:r>
              <a:rPr lang="fr-FR" dirty="0">
                <a:solidFill>
                  <a:schemeClr val="accent6">
                    <a:lumMod val="75000"/>
                  </a:schemeClr>
                </a:solidFill>
                <a:latin typeface="Arial Rounded MT Bold" panose="020F0704030504030204" pitchFamily="34" charset="0"/>
              </a:rPr>
              <a:t>… protéger les sols afin de maintenir l’écoulement des eaux souterraines et de surface!</a:t>
            </a:r>
          </a:p>
        </p:txBody>
      </p:sp>
      <p:sp>
        <p:nvSpPr>
          <p:cNvPr id="12" name="ZoneTexte 11"/>
          <p:cNvSpPr txBox="1"/>
          <p:nvPr/>
        </p:nvSpPr>
        <p:spPr>
          <a:xfrm>
            <a:off x="4405746" y="5553516"/>
            <a:ext cx="3430036" cy="1200329"/>
          </a:xfrm>
          <a:prstGeom prst="rect">
            <a:avLst/>
          </a:prstGeom>
          <a:noFill/>
        </p:spPr>
        <p:txBody>
          <a:bodyPr wrap="square" rtlCol="0">
            <a:spAutoFit/>
          </a:bodyPr>
          <a:lstStyle/>
          <a:p>
            <a:pPr algn="ctr"/>
            <a:r>
              <a:rPr lang="fr-FR" dirty="0">
                <a:solidFill>
                  <a:srgbClr val="002060"/>
                </a:solidFill>
                <a:latin typeface="Arial Rounded MT Bold" panose="020F0704030504030204" pitchFamily="34" charset="0"/>
              </a:rPr>
              <a:t>… mettre en place une sylviculture dynamique (éclaircies) pour diminuer le degré d’inflammabilité!</a:t>
            </a:r>
          </a:p>
        </p:txBody>
      </p:sp>
      <p:sp>
        <p:nvSpPr>
          <p:cNvPr id="14" name="ZoneTexte 13"/>
          <p:cNvSpPr txBox="1"/>
          <p:nvPr/>
        </p:nvSpPr>
        <p:spPr>
          <a:xfrm>
            <a:off x="8126691" y="3976179"/>
            <a:ext cx="3430036" cy="1754326"/>
          </a:xfrm>
          <a:prstGeom prst="rect">
            <a:avLst/>
          </a:prstGeom>
          <a:noFill/>
        </p:spPr>
        <p:txBody>
          <a:bodyPr wrap="square" rtlCol="0">
            <a:spAutoFit/>
          </a:bodyPr>
          <a:lstStyle/>
          <a:p>
            <a:pPr algn="ctr"/>
            <a:r>
              <a:rPr lang="fr-FR" dirty="0">
                <a:solidFill>
                  <a:schemeClr val="accent2">
                    <a:lumMod val="50000"/>
                  </a:schemeClr>
                </a:solidFill>
                <a:latin typeface="Arial Rounded MT Bold" panose="020F0704030504030204" pitchFamily="34" charset="0"/>
              </a:rPr>
              <a:t>… éviter les coupes rases pour ralentir la surchauffe des sols en favorisant la régénération naturelle et le mélange d’essences feuillues et résineuses!</a:t>
            </a:r>
          </a:p>
        </p:txBody>
      </p:sp>
    </p:spTree>
    <p:extLst>
      <p:ext uri="{BB962C8B-B14F-4D97-AF65-F5344CB8AC3E}">
        <p14:creationId xmlns:p14="http://schemas.microsoft.com/office/powerpoint/2010/main" val="648687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68000">
              <a:schemeClr val="tx2">
                <a:lumMod val="10000"/>
                <a:lumOff val="90000"/>
              </a:schemeClr>
            </a:gs>
            <a:gs pos="86000">
              <a:schemeClr val="accent6">
                <a:lumMod val="45000"/>
                <a:lumOff val="55000"/>
              </a:schemeClr>
            </a:gs>
            <a:gs pos="93000">
              <a:schemeClr val="accent6">
                <a:lumMod val="45000"/>
                <a:lumOff val="55000"/>
              </a:schemeClr>
            </a:gs>
            <a:gs pos="96000">
              <a:schemeClr val="accent6">
                <a:lumMod val="30000"/>
                <a:lumOff val="70000"/>
              </a:schemeClr>
            </a:gs>
          </a:gsLst>
          <a:lin ang="5400000" scaled="1"/>
          <a:tileRect/>
        </a:gradFill>
        <a:effectLst/>
      </p:bgPr>
    </p:bg>
    <p:spTree>
      <p:nvGrpSpPr>
        <p:cNvPr id="1" name="">
          <a:extLst>
            <a:ext uri="{FF2B5EF4-FFF2-40B4-BE49-F238E27FC236}">
              <a16:creationId xmlns:a16="http://schemas.microsoft.com/office/drawing/2014/main" id="{A4527CF5-ED17-2EBC-E0AD-693357E47DC1}"/>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0CE698BC-A7A1-41C8-D034-F14F101054D1}"/>
              </a:ext>
            </a:extLst>
          </p:cNvPr>
          <p:cNvSpPr txBox="1"/>
          <p:nvPr/>
        </p:nvSpPr>
        <p:spPr>
          <a:xfrm>
            <a:off x="9806234" y="6578600"/>
            <a:ext cx="2385766" cy="279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rPr>
              <a:t>AG</a:t>
            </a:r>
            <a:r>
              <a:rPr kumimoji="0" lang="fr-FR" sz="1200" b="1" i="0" u="none" strike="noStrike" kern="1200" cap="none" spc="0" normalizeH="0" noProof="0" dirty="0">
                <a:ln>
                  <a:noFill/>
                </a:ln>
                <a:solidFill>
                  <a:schemeClr val="tx2">
                    <a:lumMod val="90000"/>
                    <a:lumOff val="10000"/>
                  </a:schemeClr>
                </a:solidFill>
                <a:effectLst/>
                <a:uLnTx/>
                <a:uFillTx/>
                <a:latin typeface="Grandview Display"/>
                <a:ea typeface="+mn-ea"/>
                <a:cs typeface="+mn-cs"/>
              </a:rPr>
              <a:t> Fransylva 43 – 5 juin 2026</a:t>
            </a:r>
            <a:endPar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endParaRPr>
          </a:p>
        </p:txBody>
      </p:sp>
      <p:pic>
        <p:nvPicPr>
          <p:cNvPr id="5" name="Image 4" descr="The image depicts the French National Chamber of Commerce and Industry emblem, featuring the national motto of liberty, equality, and fraternity.">
            <a:extLst>
              <a:ext uri="{FF2B5EF4-FFF2-40B4-BE49-F238E27FC236}">
                <a16:creationId xmlns:a16="http://schemas.microsoft.com/office/drawing/2014/main" id="{E61C2D16-CCBE-66CB-A2F6-EC701DF25D3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83692" y="6212975"/>
            <a:ext cx="1576608" cy="645025"/>
          </a:xfrm>
          <a:prstGeom prst="rect">
            <a:avLst/>
          </a:prstGeom>
          <a:ln/>
        </p:spPr>
        <p:style>
          <a:lnRef idx="1">
            <a:schemeClr val="accent6"/>
          </a:lnRef>
          <a:fillRef idx="2">
            <a:schemeClr val="accent6"/>
          </a:fillRef>
          <a:effectRef idx="1">
            <a:schemeClr val="accent6"/>
          </a:effectRef>
          <a:fontRef idx="minor">
            <a:schemeClr val="dk1"/>
          </a:fontRef>
        </p:style>
      </p:pic>
      <p:pic>
        <p:nvPicPr>
          <p:cNvPr id="6" name="Image 5">
            <a:extLst>
              <a:ext uri="{FF2B5EF4-FFF2-40B4-BE49-F238E27FC236}">
                <a16:creationId xmlns:a16="http://schemas.microsoft.com/office/drawing/2014/main" id="{391DA044-98AB-66EB-79E6-3E0A83034B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5698"/>
            <a:ext cx="6928338" cy="6652602"/>
          </a:xfrm>
          <a:prstGeom prst="rect">
            <a:avLst/>
          </a:prstGeom>
          <a:ln>
            <a:noFill/>
          </a:ln>
          <a:effectLst>
            <a:softEdge rad="112500"/>
          </a:effectLst>
        </p:spPr>
      </p:pic>
      <p:sp>
        <p:nvSpPr>
          <p:cNvPr id="9" name="ZoneTexte 8"/>
          <p:cNvSpPr txBox="1"/>
          <p:nvPr/>
        </p:nvSpPr>
        <p:spPr>
          <a:xfrm>
            <a:off x="250323" y="3796548"/>
            <a:ext cx="3430036" cy="369332"/>
          </a:xfrm>
          <a:prstGeom prst="rect">
            <a:avLst/>
          </a:prstGeom>
          <a:noFill/>
        </p:spPr>
        <p:txBody>
          <a:bodyPr wrap="square" rtlCol="0">
            <a:spAutoFit/>
          </a:bodyPr>
          <a:lstStyle/>
          <a:p>
            <a:pPr algn="ctr"/>
            <a:r>
              <a:rPr lang="fr-FR" dirty="0">
                <a:solidFill>
                  <a:schemeClr val="accent6">
                    <a:lumMod val="75000"/>
                  </a:schemeClr>
                </a:solidFill>
                <a:latin typeface="Arial Rounded MT Bold" panose="020F0704030504030204" pitchFamily="34" charset="0"/>
              </a:rPr>
              <a:t>…</a:t>
            </a:r>
          </a:p>
        </p:txBody>
      </p:sp>
      <p:sp>
        <p:nvSpPr>
          <p:cNvPr id="10" name="ZoneTexte 9"/>
          <p:cNvSpPr txBox="1"/>
          <p:nvPr/>
        </p:nvSpPr>
        <p:spPr>
          <a:xfrm>
            <a:off x="7178661" y="378247"/>
            <a:ext cx="4793660" cy="5262979"/>
          </a:xfrm>
          <a:prstGeom prst="rect">
            <a:avLst/>
          </a:prstGeom>
          <a:noFill/>
        </p:spPr>
        <p:txBody>
          <a:bodyPr wrap="square" rtlCol="0">
            <a:spAutoFit/>
          </a:bodyPr>
          <a:lstStyle/>
          <a:p>
            <a:pPr algn="just"/>
            <a:r>
              <a:rPr lang="fr-FR" sz="2800" b="1" dirty="0">
                <a:solidFill>
                  <a:schemeClr val="accent4">
                    <a:lumMod val="75000"/>
                  </a:schemeClr>
                </a:solidFill>
                <a:latin typeface="Arial Rounded MT Bold" panose="020F0704030504030204" pitchFamily="34" charset="0"/>
              </a:rPr>
              <a:t>La sensibilité des forêts aux aléas climatiques génère un déséquilibre face à nos modes de vie.</a:t>
            </a:r>
          </a:p>
          <a:p>
            <a:pPr algn="just"/>
            <a:endParaRPr lang="fr-FR" sz="2800" b="1" dirty="0">
              <a:solidFill>
                <a:schemeClr val="accent4">
                  <a:lumMod val="75000"/>
                </a:schemeClr>
              </a:solidFill>
              <a:latin typeface="Arial Rounded MT Bold" panose="020F0704030504030204" pitchFamily="34" charset="0"/>
            </a:endParaRPr>
          </a:p>
          <a:p>
            <a:pPr algn="just"/>
            <a:r>
              <a:rPr lang="fr-FR" sz="2800" b="1" dirty="0">
                <a:solidFill>
                  <a:schemeClr val="accent4">
                    <a:lumMod val="75000"/>
                  </a:schemeClr>
                </a:solidFill>
                <a:latin typeface="Arial Rounded MT Bold" panose="020F0704030504030204" pitchFamily="34" charset="0"/>
              </a:rPr>
              <a:t>L’adaptation des pratiques forestières pour conserver les forêts au sein de nos paysages fait partie prenante des projets de développement des territoires! </a:t>
            </a:r>
          </a:p>
        </p:txBody>
      </p:sp>
    </p:spTree>
    <p:extLst>
      <p:ext uri="{BB962C8B-B14F-4D97-AF65-F5344CB8AC3E}">
        <p14:creationId xmlns:p14="http://schemas.microsoft.com/office/powerpoint/2010/main" val="240333184"/>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FF7C14-61ED-2196-9C9F-25ED59B81CB1}"/>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E680E9D-20F5-9978-9F2B-AC5282582E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 2">
            <a:extLst>
              <a:ext uri="{FF2B5EF4-FFF2-40B4-BE49-F238E27FC236}">
                <a16:creationId xmlns:a16="http://schemas.microsoft.com/office/drawing/2014/main" id="{4AE4EAB7-908C-0B40-749F-01E1BBD255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76" y="0"/>
            <a:ext cx="12259702" cy="6921540"/>
          </a:xfrm>
          <a:prstGeom prst="rect">
            <a:avLst/>
          </a:prstGeom>
          <a:ln>
            <a:noFill/>
          </a:ln>
          <a:effectLst>
            <a:softEdge rad="112500"/>
          </a:effectLst>
        </p:spPr>
      </p:pic>
      <p:sp>
        <p:nvSpPr>
          <p:cNvPr id="4" name="ZoneTexte 3">
            <a:extLst>
              <a:ext uri="{FF2B5EF4-FFF2-40B4-BE49-F238E27FC236}">
                <a16:creationId xmlns:a16="http://schemas.microsoft.com/office/drawing/2014/main" id="{8117B343-0B78-9E12-A81B-BD7CCB958E7D}"/>
              </a:ext>
            </a:extLst>
          </p:cNvPr>
          <p:cNvSpPr txBox="1"/>
          <p:nvPr/>
        </p:nvSpPr>
        <p:spPr>
          <a:xfrm>
            <a:off x="7531610" y="2434201"/>
            <a:ext cx="3822189" cy="3742762"/>
          </a:xfrm>
          <a:prstGeom prst="rect">
            <a:avLst/>
          </a:prstGeom>
        </p:spPr>
        <p:txBody>
          <a:bodyPr vert="horz" lIns="91440" tIns="45720" rIns="91440" bIns="45720" rtlCol="0">
            <a:normAutofit/>
          </a:bodyPr>
          <a:lstStyle/>
          <a:p>
            <a:pPr marR="0" lvl="0" fontAlgn="auto">
              <a:lnSpc>
                <a:spcPct val="90000"/>
              </a:lnSpc>
              <a:spcBef>
                <a:spcPts val="0"/>
              </a:spcBef>
              <a:spcAft>
                <a:spcPts val="600"/>
              </a:spcAft>
              <a:buClrTx/>
              <a:buSzTx/>
              <a:tabLst/>
              <a:defRPr/>
            </a:pPr>
            <a:endParaRPr kumimoji="0" lang="en-US" sz="2000" b="1" i="0" u="none" strike="noStrike" cap="none" spc="0" normalizeH="0" baseline="0" noProof="0" dirty="0">
              <a:ln>
                <a:noFill/>
              </a:ln>
              <a:effectLst/>
              <a:uLnTx/>
              <a:uFillTx/>
            </a:endParaRPr>
          </a:p>
        </p:txBody>
      </p:sp>
      <p:pic>
        <p:nvPicPr>
          <p:cNvPr id="5" name="Image 4" descr="The image depicts the French National Chamber of Commerce and Industry emblem, featuring the national motto of liberty, equality, and fraternity.">
            <a:extLst>
              <a:ext uri="{FF2B5EF4-FFF2-40B4-BE49-F238E27FC236}">
                <a16:creationId xmlns:a16="http://schemas.microsoft.com/office/drawing/2014/main" id="{FE45DEDE-6783-89B1-B34E-CD3B5405E7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65309" y="125719"/>
            <a:ext cx="3338949" cy="1342863"/>
          </a:xfrm>
          <a:prstGeom prst="rect">
            <a:avLst/>
          </a:prstGeom>
          <a:solidFill>
            <a:schemeClr val="bg1"/>
          </a:solidFill>
          <a:ln/>
        </p:spPr>
        <p:style>
          <a:lnRef idx="1">
            <a:schemeClr val="accent6"/>
          </a:lnRef>
          <a:fillRef idx="2">
            <a:schemeClr val="accent6"/>
          </a:fillRef>
          <a:effectRef idx="1">
            <a:schemeClr val="accent6"/>
          </a:effectRef>
          <a:fontRef idx="minor">
            <a:schemeClr val="dk1"/>
          </a:fontRef>
        </p:style>
      </p:pic>
      <p:sp>
        <p:nvSpPr>
          <p:cNvPr id="10" name="Titre 2">
            <a:extLst>
              <a:ext uri="{FF2B5EF4-FFF2-40B4-BE49-F238E27FC236}">
                <a16:creationId xmlns:a16="http://schemas.microsoft.com/office/drawing/2014/main" id="{E2327B15-F36B-12D2-6DCD-21BFE46D8FA7}"/>
              </a:ext>
            </a:extLst>
          </p:cNvPr>
          <p:cNvSpPr txBox="1">
            <a:spLocks/>
          </p:cNvSpPr>
          <p:nvPr/>
        </p:nvSpPr>
        <p:spPr>
          <a:xfrm>
            <a:off x="0" y="314036"/>
            <a:ext cx="5675751" cy="2510853"/>
          </a:xfrm>
          <a:prstGeom prst="rect">
            <a:avLst/>
          </a:prstGeom>
          <a:ln>
            <a:noFill/>
          </a:ln>
        </p:spPr>
        <p:txBody>
          <a:bodyPr anchor="t">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fr-FR" sz="3600" b="1" dirty="0">
                <a:solidFill>
                  <a:srgbClr val="0070C0"/>
                </a:solidFill>
                <a:latin typeface="Grandview Display"/>
              </a:rPr>
              <a:t>Le Centre National de la Propriété Forestière:</a:t>
            </a:r>
          </a:p>
          <a:p>
            <a:pPr algn="ctr">
              <a:defRPr/>
            </a:pPr>
            <a:r>
              <a:rPr lang="fr-FR" sz="3600" dirty="0">
                <a:solidFill>
                  <a:schemeClr val="accent6">
                    <a:lumMod val="60000"/>
                    <a:lumOff val="40000"/>
                  </a:schemeClr>
                </a:solidFill>
                <a:latin typeface="Grandview Display"/>
              </a:rPr>
              <a:t>un collectif au service de tous les propriétaires forestiers privés.</a:t>
            </a:r>
            <a:br>
              <a:rPr lang="fr-FR" sz="2900" dirty="0"/>
            </a:br>
            <a:endParaRPr lang="fr-FR" sz="2900" dirty="0"/>
          </a:p>
        </p:txBody>
      </p:sp>
    </p:spTree>
    <p:extLst>
      <p:ext uri="{BB962C8B-B14F-4D97-AF65-F5344CB8AC3E}">
        <p14:creationId xmlns:p14="http://schemas.microsoft.com/office/powerpoint/2010/main" val="171366803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10"/>
                                        </p:tgtEl>
                                        <p:attrNameLst>
                                          <p:attrName>style.visibility</p:attrName>
                                        </p:attrNameLst>
                                      </p:cBhvr>
                                      <p:to>
                                        <p:strVal val="visible"/>
                                      </p:to>
                                    </p:set>
                                    <p:animEffect transition="in" filter="fade">
                                      <p:cBhvr>
                                        <p:cTn id="7" dur="7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5000">
              <a:srgbClr val="FFFF00"/>
            </a:gs>
            <a:gs pos="43000">
              <a:schemeClr val="accent6">
                <a:lumMod val="45000"/>
                <a:lumOff val="55000"/>
              </a:schemeClr>
            </a:gs>
            <a:gs pos="75000">
              <a:schemeClr val="accent6">
                <a:lumMod val="45000"/>
                <a:lumOff val="55000"/>
              </a:schemeClr>
            </a:gs>
            <a:gs pos="68000">
              <a:schemeClr val="accent6">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 y="0"/>
            <a:ext cx="12181840" cy="6858000"/>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4080" y="4445132"/>
            <a:ext cx="8239760" cy="231126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219865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5000">
              <a:srgbClr val="FFFF99"/>
            </a:gs>
            <a:gs pos="24000">
              <a:schemeClr val="accent6">
                <a:lumMod val="45000"/>
                <a:lumOff val="55000"/>
              </a:schemeClr>
            </a:gs>
            <a:gs pos="63000">
              <a:schemeClr val="accent6">
                <a:lumMod val="45000"/>
                <a:lumOff val="55000"/>
              </a:schemeClr>
            </a:gs>
            <a:gs pos="41000">
              <a:schemeClr val="accent6">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079" y="1025087"/>
            <a:ext cx="6221599" cy="5655253"/>
          </a:xfrm>
          <a:prstGeom prst="rect">
            <a:avLst/>
          </a:prstGeom>
          <a:ln>
            <a:noFill/>
          </a:ln>
          <a:effectLst>
            <a:outerShdw blurRad="292100" dist="139700" dir="2700000" algn="tl" rotWithShape="0">
              <a:srgbClr val="333333">
                <a:alpha val="65000"/>
              </a:srgbClr>
            </a:outerShdw>
          </a:effectLst>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6904" y="2756769"/>
            <a:ext cx="2367735" cy="34658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 name="Imag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8818" y="81280"/>
            <a:ext cx="5630061" cy="22482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ZoneTexte 5"/>
          <p:cNvSpPr txBox="1"/>
          <p:nvPr/>
        </p:nvSpPr>
        <p:spPr>
          <a:xfrm>
            <a:off x="308919" y="296562"/>
            <a:ext cx="2669059" cy="461665"/>
          </a:xfrm>
          <a:prstGeom prst="rect">
            <a:avLst/>
          </a:prstGeom>
          <a:noFill/>
        </p:spPr>
        <p:txBody>
          <a:bodyPr wrap="square" rtlCol="0">
            <a:spAutoFit/>
          </a:bodyPr>
          <a:lstStyle/>
          <a:p>
            <a:r>
              <a:rPr lang="fr-FR" sz="2400" b="1" u="sng" dirty="0">
                <a:solidFill>
                  <a:schemeClr val="accent2">
                    <a:lumMod val="50000"/>
                  </a:schemeClr>
                </a:solidFill>
                <a:effectLst>
                  <a:outerShdw blurRad="38100" dist="38100" dir="2700000" algn="tl">
                    <a:srgbClr val="000000">
                      <a:alpha val="43137"/>
                    </a:srgbClr>
                  </a:outerShdw>
                </a:effectLst>
                <a:latin typeface="Arial Rounded MT Bold" panose="020F0704030504030204" pitchFamily="34" charset="0"/>
              </a:rPr>
              <a:t>LA DIRECTION</a:t>
            </a:r>
          </a:p>
        </p:txBody>
      </p:sp>
      <p:sp>
        <p:nvSpPr>
          <p:cNvPr id="7" name="ZoneTexte 6">
            <a:extLst>
              <a:ext uri="{FF2B5EF4-FFF2-40B4-BE49-F238E27FC236}">
                <a16:creationId xmlns:a16="http://schemas.microsoft.com/office/drawing/2014/main" id="{0CE698BC-A7A1-41C8-D034-F14F101054D1}"/>
              </a:ext>
            </a:extLst>
          </p:cNvPr>
          <p:cNvSpPr txBox="1"/>
          <p:nvPr/>
        </p:nvSpPr>
        <p:spPr>
          <a:xfrm>
            <a:off x="9806234" y="6578600"/>
            <a:ext cx="2385766" cy="279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rPr>
              <a:t>AG</a:t>
            </a:r>
            <a:r>
              <a:rPr kumimoji="0" lang="fr-FR" sz="1200" b="1" i="0" u="none" strike="noStrike" kern="1200" cap="none" spc="0" normalizeH="0" noProof="0" dirty="0">
                <a:ln>
                  <a:noFill/>
                </a:ln>
                <a:solidFill>
                  <a:schemeClr val="tx2">
                    <a:lumMod val="90000"/>
                    <a:lumOff val="10000"/>
                  </a:schemeClr>
                </a:solidFill>
                <a:effectLst/>
                <a:uLnTx/>
                <a:uFillTx/>
                <a:latin typeface="Grandview Display"/>
                <a:ea typeface="+mn-ea"/>
                <a:cs typeface="+mn-cs"/>
              </a:rPr>
              <a:t> Fransylva 43 – 5 juin 2026</a:t>
            </a:r>
            <a:endPar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endParaRPr>
          </a:p>
        </p:txBody>
      </p:sp>
    </p:spTree>
    <p:extLst>
      <p:ext uri="{BB962C8B-B14F-4D97-AF65-F5344CB8AC3E}">
        <p14:creationId xmlns:p14="http://schemas.microsoft.com/office/powerpoint/2010/main" val="1998196917"/>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5000">
              <a:schemeClr val="accent1">
                <a:lumMod val="20000"/>
                <a:lumOff val="80000"/>
              </a:schemeClr>
            </a:gs>
            <a:gs pos="24000">
              <a:schemeClr val="accent6">
                <a:lumMod val="45000"/>
                <a:lumOff val="55000"/>
              </a:schemeClr>
            </a:gs>
            <a:gs pos="63000">
              <a:schemeClr val="accent6">
                <a:lumMod val="45000"/>
                <a:lumOff val="55000"/>
              </a:schemeClr>
            </a:gs>
            <a:gs pos="41000">
              <a:schemeClr val="accent6">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99144" y="1809599"/>
            <a:ext cx="5023473" cy="4048902"/>
          </a:xfrm>
          <a:prstGeom prst="rect">
            <a:avLst/>
          </a:prstGeom>
          <a:ln>
            <a:noFill/>
          </a:ln>
          <a:effectLst>
            <a:outerShdw blurRad="292100" dist="139700" dir="2700000" algn="tl" rotWithShape="0">
              <a:srgbClr val="333333">
                <a:alpha val="65000"/>
              </a:srgbClr>
            </a:outerShdw>
          </a:effectLst>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731" y="1809599"/>
            <a:ext cx="5070500" cy="4048902"/>
          </a:xfrm>
          <a:prstGeom prst="rect">
            <a:avLst/>
          </a:prstGeom>
          <a:ln>
            <a:noFill/>
          </a:ln>
          <a:effectLst>
            <a:outerShdw blurRad="292100" dist="139700" dir="2700000" algn="tl" rotWithShape="0">
              <a:srgbClr val="333333">
                <a:alpha val="65000"/>
              </a:srgbClr>
            </a:outerShdw>
          </a:effectLst>
        </p:spPr>
      </p:pic>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7864" y="416560"/>
            <a:ext cx="3962743" cy="646331"/>
          </a:xfrm>
          <a:prstGeom prst="rect">
            <a:avLst/>
          </a:prstGeom>
        </p:spPr>
      </p:pic>
      <p:sp>
        <p:nvSpPr>
          <p:cNvPr id="8" name="ZoneTexte 7"/>
          <p:cNvSpPr txBox="1"/>
          <p:nvPr/>
        </p:nvSpPr>
        <p:spPr>
          <a:xfrm>
            <a:off x="549731" y="416560"/>
            <a:ext cx="4560749" cy="646331"/>
          </a:xfrm>
          <a:prstGeom prst="rect">
            <a:avLst/>
          </a:prstGeom>
          <a:solidFill>
            <a:schemeClr val="bg1"/>
          </a:solidFill>
        </p:spPr>
        <p:txBody>
          <a:bodyPr wrap="square" rtlCol="0">
            <a:spAutoFit/>
          </a:bodyPr>
          <a:lstStyle/>
          <a:p>
            <a:r>
              <a:rPr lang="fr-FR" b="1" dirty="0">
                <a:solidFill>
                  <a:schemeClr val="accent6">
                    <a:lumMod val="50000"/>
                  </a:schemeClr>
                </a:solidFill>
                <a:latin typeface="Arial Black" panose="020B0A04020102020204" pitchFamily="34" charset="0"/>
              </a:rPr>
              <a:t>NOS INDICATEURS LIES A LA GESTION DURABLE DES FORETS</a:t>
            </a:r>
          </a:p>
        </p:txBody>
      </p:sp>
      <p:sp>
        <p:nvSpPr>
          <p:cNvPr id="9" name="ZoneTexte 8">
            <a:extLst>
              <a:ext uri="{FF2B5EF4-FFF2-40B4-BE49-F238E27FC236}">
                <a16:creationId xmlns:a16="http://schemas.microsoft.com/office/drawing/2014/main" id="{0CE698BC-A7A1-41C8-D034-F14F101054D1}"/>
              </a:ext>
            </a:extLst>
          </p:cNvPr>
          <p:cNvSpPr txBox="1"/>
          <p:nvPr/>
        </p:nvSpPr>
        <p:spPr>
          <a:xfrm>
            <a:off x="9806234" y="6578600"/>
            <a:ext cx="2385766" cy="279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rPr>
              <a:t>AG</a:t>
            </a:r>
            <a:r>
              <a:rPr kumimoji="0" lang="fr-FR" sz="1200" b="1" i="0" u="none" strike="noStrike" kern="1200" cap="none" spc="0" normalizeH="0" noProof="0" dirty="0">
                <a:ln>
                  <a:noFill/>
                </a:ln>
                <a:solidFill>
                  <a:schemeClr val="tx2">
                    <a:lumMod val="90000"/>
                    <a:lumOff val="10000"/>
                  </a:schemeClr>
                </a:solidFill>
                <a:effectLst/>
                <a:uLnTx/>
                <a:uFillTx/>
                <a:latin typeface="Grandview Display"/>
                <a:ea typeface="+mn-ea"/>
                <a:cs typeface="+mn-cs"/>
              </a:rPr>
              <a:t> Fransylva 43 – 5 juin 2026</a:t>
            </a:r>
            <a:endPar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endParaRPr>
          </a:p>
        </p:txBody>
      </p:sp>
    </p:spTree>
    <p:extLst>
      <p:ext uri="{BB962C8B-B14F-4D97-AF65-F5344CB8AC3E}">
        <p14:creationId xmlns:p14="http://schemas.microsoft.com/office/powerpoint/2010/main" val="1095511754"/>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5000">
              <a:schemeClr val="accent1">
                <a:lumMod val="20000"/>
                <a:lumOff val="80000"/>
              </a:schemeClr>
            </a:gs>
            <a:gs pos="24000">
              <a:schemeClr val="accent6">
                <a:lumMod val="45000"/>
                <a:lumOff val="55000"/>
              </a:schemeClr>
            </a:gs>
            <a:gs pos="63000">
              <a:schemeClr val="accent6">
                <a:lumMod val="45000"/>
                <a:lumOff val="55000"/>
              </a:schemeClr>
            </a:gs>
            <a:gs pos="41000">
              <a:schemeClr val="accent6">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843" y="314960"/>
            <a:ext cx="11789063" cy="6451600"/>
          </a:xfrm>
          <a:prstGeom prst="rect">
            <a:avLst/>
          </a:prstGeom>
          <a:ln>
            <a:noFill/>
          </a:ln>
          <a:effectLst>
            <a:outerShdw blurRad="190500" algn="tl" rotWithShape="0">
              <a:srgbClr val="000000">
                <a:alpha val="70000"/>
              </a:srgbClr>
            </a:outerShdw>
          </a:effectLst>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9040" y="81280"/>
            <a:ext cx="5690866" cy="1931725"/>
          </a:xfrm>
          <a:prstGeom prst="rect">
            <a:avLst/>
          </a:prstGeom>
          <a:ln>
            <a:noFill/>
          </a:ln>
          <a:effectLst>
            <a:outerShdw blurRad="292100" dist="139700" dir="2700000" algn="tl" rotWithShape="0">
              <a:srgbClr val="333333">
                <a:alpha val="65000"/>
              </a:srgbClr>
            </a:outerShdw>
          </a:effectLst>
        </p:spPr>
      </p:pic>
      <p:sp>
        <p:nvSpPr>
          <p:cNvPr id="5" name="ZoneTexte 4">
            <a:extLst>
              <a:ext uri="{FF2B5EF4-FFF2-40B4-BE49-F238E27FC236}">
                <a16:creationId xmlns:a16="http://schemas.microsoft.com/office/drawing/2014/main" id="{0CE698BC-A7A1-41C8-D034-F14F101054D1}"/>
              </a:ext>
            </a:extLst>
          </p:cNvPr>
          <p:cNvSpPr txBox="1"/>
          <p:nvPr/>
        </p:nvSpPr>
        <p:spPr>
          <a:xfrm>
            <a:off x="9806234" y="6578600"/>
            <a:ext cx="2385766" cy="279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rPr>
              <a:t>AG</a:t>
            </a:r>
            <a:r>
              <a:rPr kumimoji="0" lang="fr-FR" sz="1200" b="1" i="0" u="none" strike="noStrike" kern="1200" cap="none" spc="0" normalizeH="0" noProof="0" dirty="0">
                <a:ln>
                  <a:noFill/>
                </a:ln>
                <a:solidFill>
                  <a:schemeClr val="tx2">
                    <a:lumMod val="90000"/>
                    <a:lumOff val="10000"/>
                  </a:schemeClr>
                </a:solidFill>
                <a:effectLst/>
                <a:uLnTx/>
                <a:uFillTx/>
                <a:latin typeface="Grandview Display"/>
                <a:ea typeface="+mn-ea"/>
                <a:cs typeface="+mn-cs"/>
              </a:rPr>
              <a:t> Fransylva 43 – 5 juin 2026</a:t>
            </a:r>
            <a:endPar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endParaRPr>
          </a:p>
        </p:txBody>
      </p:sp>
    </p:spTree>
    <p:extLst>
      <p:ext uri="{BB962C8B-B14F-4D97-AF65-F5344CB8AC3E}">
        <p14:creationId xmlns:p14="http://schemas.microsoft.com/office/powerpoint/2010/main" val="35478758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5000">
              <a:schemeClr val="accent1">
                <a:lumMod val="20000"/>
                <a:lumOff val="80000"/>
              </a:schemeClr>
            </a:gs>
            <a:gs pos="24000">
              <a:schemeClr val="accent6">
                <a:lumMod val="45000"/>
                <a:lumOff val="55000"/>
              </a:schemeClr>
            </a:gs>
            <a:gs pos="63000">
              <a:schemeClr val="accent6">
                <a:lumMod val="45000"/>
                <a:lumOff val="55000"/>
              </a:schemeClr>
            </a:gs>
            <a:gs pos="41000">
              <a:schemeClr val="accent6">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256" y="137136"/>
            <a:ext cx="5173302" cy="716304"/>
          </a:xfrm>
          <a:prstGeom prst="rect">
            <a:avLst/>
          </a:prstGeom>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283" y="1749306"/>
            <a:ext cx="4054191" cy="1844200"/>
          </a:xfrm>
          <a:prstGeom prst="rect">
            <a:avLst/>
          </a:prstGeom>
          <a:ln>
            <a:noFill/>
          </a:ln>
          <a:effectLst>
            <a:outerShdw blurRad="292100" dist="139700" dir="2700000" algn="tl" rotWithShape="0">
              <a:srgbClr val="333333">
                <a:alpha val="65000"/>
              </a:srgbClr>
            </a:outerShdw>
          </a:effectLst>
        </p:spPr>
      </p:pic>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3312" y="270898"/>
            <a:ext cx="4191363" cy="2956816"/>
          </a:xfrm>
          <a:prstGeom prst="rect">
            <a:avLst/>
          </a:prstGeom>
          <a:ln>
            <a:noFill/>
          </a:ln>
          <a:effectLst>
            <a:outerShdw blurRad="292100" dist="139700" dir="2700000" algn="tl" rotWithShape="0">
              <a:srgbClr val="333333">
                <a:alpha val="65000"/>
              </a:srgbClr>
            </a:outerShdw>
          </a:effectLst>
        </p:spPr>
      </p:pic>
      <p:pic>
        <p:nvPicPr>
          <p:cNvPr id="8" name="Imag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2677" y="4321708"/>
            <a:ext cx="3939881" cy="2339543"/>
          </a:xfrm>
          <a:prstGeom prst="rect">
            <a:avLst/>
          </a:prstGeom>
          <a:ln>
            <a:noFill/>
          </a:ln>
          <a:effectLst>
            <a:outerShdw blurRad="292100" dist="139700" dir="2700000" algn="tl" rotWithShape="0">
              <a:srgbClr val="333333">
                <a:alpha val="65000"/>
              </a:srgbClr>
            </a:outerShdw>
          </a:effectLst>
        </p:spPr>
      </p:pic>
      <p:pic>
        <p:nvPicPr>
          <p:cNvPr id="9" name="Imag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77275" y="3426280"/>
            <a:ext cx="3657917" cy="1790855"/>
          </a:xfrm>
          <a:prstGeom prst="rect">
            <a:avLst/>
          </a:prstGeom>
          <a:ln>
            <a:noFill/>
          </a:ln>
          <a:effectLst>
            <a:outerShdw blurRad="292100" dist="139700" dir="2700000" algn="tl" rotWithShape="0">
              <a:srgbClr val="333333">
                <a:alpha val="65000"/>
              </a:srgbClr>
            </a:outerShdw>
          </a:effectLst>
        </p:spPr>
      </p:pic>
      <p:sp>
        <p:nvSpPr>
          <p:cNvPr id="10" name="ZoneTexte 9">
            <a:extLst>
              <a:ext uri="{FF2B5EF4-FFF2-40B4-BE49-F238E27FC236}">
                <a16:creationId xmlns:a16="http://schemas.microsoft.com/office/drawing/2014/main" id="{0CE698BC-A7A1-41C8-D034-F14F101054D1}"/>
              </a:ext>
            </a:extLst>
          </p:cNvPr>
          <p:cNvSpPr txBox="1"/>
          <p:nvPr/>
        </p:nvSpPr>
        <p:spPr>
          <a:xfrm>
            <a:off x="9806234" y="6578600"/>
            <a:ext cx="2385766" cy="279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rPr>
              <a:t>AG</a:t>
            </a:r>
            <a:r>
              <a:rPr kumimoji="0" lang="fr-FR" sz="1200" b="1" i="0" u="none" strike="noStrike" kern="1200" cap="none" spc="0" normalizeH="0" noProof="0" dirty="0">
                <a:ln>
                  <a:noFill/>
                </a:ln>
                <a:solidFill>
                  <a:schemeClr val="tx2">
                    <a:lumMod val="90000"/>
                    <a:lumOff val="10000"/>
                  </a:schemeClr>
                </a:solidFill>
                <a:effectLst/>
                <a:uLnTx/>
                <a:uFillTx/>
                <a:latin typeface="Grandview Display"/>
                <a:ea typeface="+mn-ea"/>
                <a:cs typeface="+mn-cs"/>
              </a:rPr>
              <a:t> Fransylva 43 – 5 juin 2026</a:t>
            </a:r>
            <a:endPar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endParaRPr>
          </a:p>
        </p:txBody>
      </p:sp>
      <p:pic>
        <p:nvPicPr>
          <p:cNvPr id="11" name="Image 10" descr="The image depicts the French National Chamber of Commerce and Industry emblem, featuring the national motto of liberty, equality, and fraternity.">
            <a:extLst>
              <a:ext uri="{FF2B5EF4-FFF2-40B4-BE49-F238E27FC236}">
                <a16:creationId xmlns:a16="http://schemas.microsoft.com/office/drawing/2014/main" id="{77895325-481A-798D-131D-5FC1854D6E3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78799" y="6212975"/>
            <a:ext cx="1576608" cy="645025"/>
          </a:xfrm>
          <a:prstGeom prst="rect">
            <a:avLst/>
          </a:prstGeom>
          <a:ln/>
        </p:spPr>
        <p:style>
          <a:lnRef idx="1">
            <a:schemeClr val="accent6"/>
          </a:lnRef>
          <a:fillRef idx="2">
            <a:schemeClr val="accent6"/>
          </a:fillRef>
          <a:effectRef idx="1">
            <a:schemeClr val="accent6"/>
          </a:effectRef>
          <a:fontRef idx="minor">
            <a:schemeClr val="dk1"/>
          </a:fontRef>
        </p:style>
      </p:pic>
    </p:spTree>
    <p:extLst>
      <p:ext uri="{BB962C8B-B14F-4D97-AF65-F5344CB8AC3E}">
        <p14:creationId xmlns:p14="http://schemas.microsoft.com/office/powerpoint/2010/main" val="1985067140"/>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5000">
              <a:schemeClr val="accent1">
                <a:lumMod val="20000"/>
                <a:lumOff val="80000"/>
              </a:schemeClr>
            </a:gs>
            <a:gs pos="24000">
              <a:schemeClr val="accent6">
                <a:lumMod val="45000"/>
                <a:lumOff val="55000"/>
              </a:schemeClr>
            </a:gs>
            <a:gs pos="63000">
              <a:schemeClr val="accent6">
                <a:lumMod val="45000"/>
                <a:lumOff val="55000"/>
              </a:schemeClr>
            </a:gs>
            <a:gs pos="41000">
              <a:schemeClr val="accent6">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055" y="273034"/>
            <a:ext cx="4929025" cy="496069"/>
          </a:xfrm>
          <a:prstGeom prst="rect">
            <a:avLst/>
          </a:prstGeom>
        </p:spPr>
      </p:pic>
      <p:pic>
        <p:nvPicPr>
          <p:cNvPr id="12" name="Imag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6320" y="273034"/>
            <a:ext cx="4054191" cy="3490262"/>
          </a:xfrm>
          <a:prstGeom prst="rect">
            <a:avLst/>
          </a:prstGeom>
          <a:ln>
            <a:noFill/>
          </a:ln>
          <a:effectLst>
            <a:outerShdw blurRad="292100" dist="139700" dir="2700000" algn="tl" rotWithShape="0">
              <a:srgbClr val="333333">
                <a:alpha val="65000"/>
              </a:srgbClr>
            </a:outerShdw>
          </a:effectLst>
        </p:spPr>
      </p:pic>
      <p:pic>
        <p:nvPicPr>
          <p:cNvPr id="13" name="Imag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971" y="4790461"/>
            <a:ext cx="3833192" cy="1501270"/>
          </a:xfrm>
          <a:prstGeom prst="rect">
            <a:avLst/>
          </a:prstGeom>
          <a:ln>
            <a:noFill/>
          </a:ln>
          <a:effectLst>
            <a:outerShdw blurRad="292100" dist="139700" dir="2700000" algn="tl" rotWithShape="0">
              <a:srgbClr val="333333">
                <a:alpha val="65000"/>
              </a:srgbClr>
            </a:outerShdw>
          </a:effectLst>
        </p:spPr>
      </p:pic>
      <p:pic>
        <p:nvPicPr>
          <p:cNvPr id="14" name="Imag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4720" y="4298915"/>
            <a:ext cx="3642676" cy="1394581"/>
          </a:xfrm>
          <a:prstGeom prst="rect">
            <a:avLst/>
          </a:prstGeom>
          <a:ln>
            <a:noFill/>
          </a:ln>
          <a:effectLst>
            <a:outerShdw blurRad="292100" dist="139700" dir="2700000" algn="tl" rotWithShape="0">
              <a:srgbClr val="333333">
                <a:alpha val="65000"/>
              </a:srgbClr>
            </a:outerShdw>
          </a:effectLst>
        </p:spPr>
      </p:pic>
      <p:pic>
        <p:nvPicPr>
          <p:cNvPr id="15" name="Imag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1335" y="1539803"/>
            <a:ext cx="4892464" cy="1425063"/>
          </a:xfrm>
          <a:prstGeom prst="rect">
            <a:avLst/>
          </a:prstGeom>
          <a:ln>
            <a:noFill/>
          </a:ln>
          <a:effectLst>
            <a:outerShdw blurRad="292100" dist="139700" dir="2700000" algn="tl" rotWithShape="0">
              <a:srgbClr val="333333">
                <a:alpha val="65000"/>
              </a:srgbClr>
            </a:outerShdw>
          </a:effectLst>
        </p:spPr>
      </p:pic>
      <p:sp>
        <p:nvSpPr>
          <p:cNvPr id="16" name="ZoneTexte 15">
            <a:extLst>
              <a:ext uri="{FF2B5EF4-FFF2-40B4-BE49-F238E27FC236}">
                <a16:creationId xmlns:a16="http://schemas.microsoft.com/office/drawing/2014/main" id="{0CE698BC-A7A1-41C8-D034-F14F101054D1}"/>
              </a:ext>
            </a:extLst>
          </p:cNvPr>
          <p:cNvSpPr txBox="1"/>
          <p:nvPr/>
        </p:nvSpPr>
        <p:spPr>
          <a:xfrm>
            <a:off x="9806234" y="6578600"/>
            <a:ext cx="2385766" cy="279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rPr>
              <a:t>AG</a:t>
            </a:r>
            <a:r>
              <a:rPr kumimoji="0" lang="fr-FR" sz="1200" b="1" i="0" u="none" strike="noStrike" kern="1200" cap="none" spc="0" normalizeH="0" noProof="0" dirty="0">
                <a:ln>
                  <a:noFill/>
                </a:ln>
                <a:solidFill>
                  <a:schemeClr val="tx2">
                    <a:lumMod val="90000"/>
                    <a:lumOff val="10000"/>
                  </a:schemeClr>
                </a:solidFill>
                <a:effectLst/>
                <a:uLnTx/>
                <a:uFillTx/>
                <a:latin typeface="Grandview Display"/>
                <a:ea typeface="+mn-ea"/>
                <a:cs typeface="+mn-cs"/>
              </a:rPr>
              <a:t> Fransylva 43 – 5 juin 2026</a:t>
            </a:r>
            <a:endPar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endParaRPr>
          </a:p>
        </p:txBody>
      </p:sp>
      <p:pic>
        <p:nvPicPr>
          <p:cNvPr id="17" name="Image 16" descr="The image depicts the French National Chamber of Commerce and Industry emblem, featuring the national motto of liberty, equality, and fraternity.">
            <a:extLst>
              <a:ext uri="{FF2B5EF4-FFF2-40B4-BE49-F238E27FC236}">
                <a16:creationId xmlns:a16="http://schemas.microsoft.com/office/drawing/2014/main" id="{77895325-481A-798D-131D-5FC1854D6E3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80788" y="6164733"/>
            <a:ext cx="1576608" cy="645025"/>
          </a:xfrm>
          <a:prstGeom prst="rect">
            <a:avLst/>
          </a:prstGeom>
          <a:ln/>
        </p:spPr>
        <p:style>
          <a:lnRef idx="1">
            <a:schemeClr val="accent6"/>
          </a:lnRef>
          <a:fillRef idx="2">
            <a:schemeClr val="accent6"/>
          </a:fillRef>
          <a:effectRef idx="1">
            <a:schemeClr val="accent6"/>
          </a:effectRef>
          <a:fontRef idx="minor">
            <a:schemeClr val="dk1"/>
          </a:fontRef>
        </p:style>
      </p:pic>
    </p:spTree>
    <p:extLst>
      <p:ext uri="{BB962C8B-B14F-4D97-AF65-F5344CB8AC3E}">
        <p14:creationId xmlns:p14="http://schemas.microsoft.com/office/powerpoint/2010/main" val="248578085"/>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5000">
              <a:schemeClr val="accent6">
                <a:lumMod val="20000"/>
                <a:lumOff val="80000"/>
              </a:schemeClr>
            </a:gs>
            <a:gs pos="24000">
              <a:schemeClr val="accent6">
                <a:lumMod val="45000"/>
                <a:lumOff val="55000"/>
              </a:schemeClr>
            </a:gs>
            <a:gs pos="63000">
              <a:schemeClr val="accent6">
                <a:lumMod val="45000"/>
                <a:lumOff val="55000"/>
              </a:schemeClr>
            </a:gs>
            <a:gs pos="41000">
              <a:schemeClr val="accent6">
                <a:lumMod val="30000"/>
                <a:lumOff val="70000"/>
              </a:schemeClr>
            </a:gs>
          </a:gsLst>
          <a:lin ang="2700000" scaled="1"/>
          <a:tileRect/>
        </a:gradFill>
        <a:effectLst/>
      </p:bgPr>
    </p:bg>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3230" y="1607820"/>
            <a:ext cx="6286500" cy="4191000"/>
          </a:xfrm>
          <a:prstGeom prst="rect">
            <a:avLst/>
          </a:prstGeom>
          <a:ln>
            <a:noFill/>
          </a:ln>
          <a:effectLst>
            <a:softEdge rad="112500"/>
          </a:effectLst>
        </p:spPr>
      </p:pic>
      <p:sp>
        <p:nvSpPr>
          <p:cNvPr id="6" name="ZoneTexte 5"/>
          <p:cNvSpPr txBox="1"/>
          <p:nvPr/>
        </p:nvSpPr>
        <p:spPr>
          <a:xfrm>
            <a:off x="2983230" y="5798820"/>
            <a:ext cx="5657959" cy="400110"/>
          </a:xfrm>
          <a:prstGeom prst="rect">
            <a:avLst/>
          </a:prstGeom>
          <a:gradFill flip="none" rotWithShape="1">
            <a:gsLst>
              <a:gs pos="100000">
                <a:srgbClr val="E8FFE1"/>
              </a:gs>
              <a:gs pos="74000">
                <a:schemeClr val="accent6">
                  <a:lumMod val="45000"/>
                  <a:lumOff val="55000"/>
                </a:schemeClr>
              </a:gs>
              <a:gs pos="93000">
                <a:schemeClr val="accent6">
                  <a:lumMod val="45000"/>
                  <a:lumOff val="55000"/>
                </a:schemeClr>
              </a:gs>
              <a:gs pos="83000">
                <a:schemeClr val="accent6">
                  <a:lumMod val="30000"/>
                  <a:lumOff val="70000"/>
                </a:schemeClr>
              </a:gs>
            </a:gsLst>
            <a:path path="circle">
              <a:fillToRect r="100000" b="100000"/>
            </a:path>
            <a:tileRect l="-100000" t="-100000"/>
          </a:gradFill>
        </p:spPr>
        <p:txBody>
          <a:bodyPr wrap="none" rtlCol="0">
            <a:spAutoFit/>
          </a:bodyPr>
          <a:lstStyle/>
          <a:p>
            <a:r>
              <a:rPr lang="fr-FR" sz="2000" i="1" dirty="0">
                <a:solidFill>
                  <a:srgbClr val="002060"/>
                </a:solidFill>
                <a:latin typeface="Grandview Display"/>
              </a:rPr>
              <a:t>Observer, Analyser, Comprendre, Communiquer</a:t>
            </a:r>
          </a:p>
        </p:txBody>
      </p:sp>
      <p:sp>
        <p:nvSpPr>
          <p:cNvPr id="7" name="ZoneTexte 6"/>
          <p:cNvSpPr txBox="1"/>
          <p:nvPr/>
        </p:nvSpPr>
        <p:spPr>
          <a:xfrm>
            <a:off x="2429164" y="474323"/>
            <a:ext cx="7352145" cy="461665"/>
          </a:xfrm>
          <a:prstGeom prst="rect">
            <a:avLst/>
          </a:prstGeom>
          <a:noFill/>
        </p:spPr>
        <p:txBody>
          <a:bodyPr wrap="square" rtlCol="0">
            <a:spAutoFit/>
          </a:bodyPr>
          <a:lstStyle/>
          <a:p>
            <a:r>
              <a:rPr lang="fr-FR" sz="2400" dirty="0">
                <a:solidFill>
                  <a:srgbClr val="0070C0"/>
                </a:solidFill>
                <a:latin typeface="Arial Black" panose="020B0A04020102020204" pitchFamily="34" charset="0"/>
              </a:rPr>
              <a:t>NOTRE EQUIPE 2026 EN HAUTE-LOIRE</a:t>
            </a:r>
          </a:p>
        </p:txBody>
      </p:sp>
      <p:sp>
        <p:nvSpPr>
          <p:cNvPr id="8" name="Rectangle 7"/>
          <p:cNvSpPr/>
          <p:nvPr/>
        </p:nvSpPr>
        <p:spPr>
          <a:xfrm>
            <a:off x="10110981" y="6596390"/>
            <a:ext cx="2081019" cy="261610"/>
          </a:xfrm>
          <a:prstGeom prst="rect">
            <a:avLst/>
          </a:prstGeom>
        </p:spPr>
        <p:txBody>
          <a:bodyPr wrap="none">
            <a:spAutoFit/>
          </a:bodyPr>
          <a:lstStyle/>
          <a:p>
            <a:pPr lvl="0">
              <a:defRPr/>
            </a:pPr>
            <a:r>
              <a:rPr lang="fr-FR" sz="1100" dirty="0">
                <a:latin typeface="Grandview Display"/>
              </a:rPr>
              <a:t>AG Fransylva 43 – 5 juin 2026</a:t>
            </a:r>
          </a:p>
        </p:txBody>
      </p:sp>
      <p:pic>
        <p:nvPicPr>
          <p:cNvPr id="9" name="Image 8" descr="The image depicts the French National Chamber of Commerce and Industry emblem, featuring the national motto of liberty, equality, and fraternity.">
            <a:extLst>
              <a:ext uri="{FF2B5EF4-FFF2-40B4-BE49-F238E27FC236}">
                <a16:creationId xmlns:a16="http://schemas.microsoft.com/office/drawing/2014/main" id="{E61C2D16-CCBE-66CB-A2F6-EC701DF25D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1714" y="163157"/>
            <a:ext cx="2197450" cy="899025"/>
          </a:xfrm>
          <a:prstGeom prst="rect">
            <a:avLst/>
          </a:prstGeom>
          <a:ln/>
        </p:spPr>
        <p:style>
          <a:lnRef idx="1">
            <a:schemeClr val="accent6"/>
          </a:lnRef>
          <a:fillRef idx="2">
            <a:schemeClr val="accent6"/>
          </a:fillRef>
          <a:effectRef idx="1">
            <a:schemeClr val="accent6"/>
          </a:effectRef>
          <a:fontRef idx="minor">
            <a:schemeClr val="dk1"/>
          </a:fontRef>
        </p:style>
      </p:pic>
    </p:spTree>
    <p:extLst>
      <p:ext uri="{BB962C8B-B14F-4D97-AF65-F5344CB8AC3E}">
        <p14:creationId xmlns:p14="http://schemas.microsoft.com/office/powerpoint/2010/main" val="159984617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30000">
              <a:schemeClr val="accent6">
                <a:lumMod val="5000"/>
                <a:lumOff val="95000"/>
              </a:schemeClr>
            </a:gs>
            <a:gs pos="62000">
              <a:schemeClr val="accent6">
                <a:lumMod val="45000"/>
                <a:lumOff val="55000"/>
              </a:schemeClr>
            </a:gs>
            <a:gs pos="79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17922D93-2A4F-CDB7-F038-47BB1400A8F6}"/>
              </a:ext>
            </a:extLst>
          </p:cNvPr>
          <p:cNvSpPr txBox="1"/>
          <p:nvPr/>
        </p:nvSpPr>
        <p:spPr>
          <a:xfrm>
            <a:off x="9806234" y="6578600"/>
            <a:ext cx="2385766" cy="279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rPr>
              <a:t>AG</a:t>
            </a:r>
            <a:r>
              <a:rPr kumimoji="0" lang="fr-FR" sz="1200" b="1" i="0" u="none" strike="noStrike" kern="1200" cap="none" spc="0" normalizeH="0" noProof="0" dirty="0">
                <a:ln>
                  <a:noFill/>
                </a:ln>
                <a:solidFill>
                  <a:schemeClr val="tx2">
                    <a:lumMod val="90000"/>
                    <a:lumOff val="10000"/>
                  </a:schemeClr>
                </a:solidFill>
                <a:effectLst/>
                <a:uLnTx/>
                <a:uFillTx/>
                <a:latin typeface="Grandview Display"/>
                <a:ea typeface="+mn-ea"/>
                <a:cs typeface="+mn-cs"/>
              </a:rPr>
              <a:t> Fransylva 43 – 5 juin 2026</a:t>
            </a:r>
            <a:endPar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endParaRPr>
          </a:p>
        </p:txBody>
      </p:sp>
      <p:pic>
        <p:nvPicPr>
          <p:cNvPr id="5" name="Image 4" descr="The image depicts the French National Chamber of Commerce and Industry emblem, featuring the national motto of liberty, equality, and fraternity.">
            <a:extLst>
              <a:ext uri="{FF2B5EF4-FFF2-40B4-BE49-F238E27FC236}">
                <a16:creationId xmlns:a16="http://schemas.microsoft.com/office/drawing/2014/main" id="{77895325-481A-798D-131D-5FC1854D6E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2252" y="34115"/>
            <a:ext cx="1576608" cy="645025"/>
          </a:xfrm>
          <a:prstGeom prst="rect">
            <a:avLst/>
          </a:prstGeom>
          <a:ln/>
        </p:spPr>
        <p:style>
          <a:lnRef idx="1">
            <a:schemeClr val="accent6"/>
          </a:lnRef>
          <a:fillRef idx="2">
            <a:schemeClr val="accent6"/>
          </a:fillRef>
          <a:effectRef idx="1">
            <a:schemeClr val="accent6"/>
          </a:effectRef>
          <a:fontRef idx="minor">
            <a:schemeClr val="dk1"/>
          </a:fontRef>
        </p:style>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6250" y="210252"/>
            <a:ext cx="2899918" cy="2174938"/>
          </a:xfrm>
          <a:prstGeom prst="rect">
            <a:avLst/>
          </a:prstGeom>
          <a:ln>
            <a:noFill/>
          </a:ln>
          <a:effectLst>
            <a:softEdge rad="112500"/>
          </a:effectLst>
        </p:spPr>
      </p:pic>
      <p:sp>
        <p:nvSpPr>
          <p:cNvPr id="13" name="ZoneTexte 12"/>
          <p:cNvSpPr txBox="1"/>
          <p:nvPr/>
        </p:nvSpPr>
        <p:spPr>
          <a:xfrm>
            <a:off x="1880897" y="3064340"/>
            <a:ext cx="6710705"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b="1" dirty="0">
                <a:latin typeface="Grandview Display"/>
              </a:rPr>
              <a:t> Quelle perception avons-nous de la forêt?</a:t>
            </a:r>
          </a:p>
        </p:txBody>
      </p:sp>
      <p:pic>
        <p:nvPicPr>
          <p:cNvPr id="2" name="Imag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5964" y="3754201"/>
            <a:ext cx="2823283" cy="1882189"/>
          </a:xfrm>
          <a:prstGeom prst="rect">
            <a:avLst/>
          </a:prstGeom>
          <a:ln>
            <a:noFill/>
          </a:ln>
          <a:effectLst>
            <a:softEdge rad="112500"/>
          </a:effectLst>
        </p:spPr>
      </p:pic>
      <p:pic>
        <p:nvPicPr>
          <p:cNvPr id="3" name="Imag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57707" y="1838037"/>
            <a:ext cx="3071865" cy="2046630"/>
          </a:xfrm>
          <a:prstGeom prst="rect">
            <a:avLst/>
          </a:prstGeom>
          <a:ln>
            <a:noFill/>
          </a:ln>
          <a:effectLst>
            <a:softEdge rad="112500"/>
          </a:effectLst>
        </p:spPr>
      </p:pic>
      <p:pic>
        <p:nvPicPr>
          <p:cNvPr id="7" name="Imag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5964" y="530083"/>
            <a:ext cx="4056311" cy="2249985"/>
          </a:xfrm>
          <a:prstGeom prst="rect">
            <a:avLst/>
          </a:prstGeom>
          <a:ln>
            <a:noFill/>
          </a:ln>
          <a:effectLst>
            <a:softEdge rad="112500"/>
          </a:effectLst>
        </p:spPr>
      </p:pic>
      <p:pic>
        <p:nvPicPr>
          <p:cNvPr id="9" name="Imag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47636" y="4168939"/>
            <a:ext cx="3485573" cy="2323715"/>
          </a:xfrm>
          <a:prstGeom prst="rect">
            <a:avLst/>
          </a:prstGeom>
          <a:ln>
            <a:noFill/>
          </a:ln>
          <a:effectLst>
            <a:softEdge rad="112500"/>
          </a:effectLst>
        </p:spPr>
      </p:pic>
      <p:pic>
        <p:nvPicPr>
          <p:cNvPr id="10" name="Imag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11000" y="4467891"/>
            <a:ext cx="3050500" cy="2287875"/>
          </a:xfrm>
          <a:prstGeom prst="rect">
            <a:avLst/>
          </a:prstGeom>
          <a:ln>
            <a:noFill/>
          </a:ln>
          <a:effectLst>
            <a:softEdge rad="112500"/>
          </a:effectLst>
        </p:spPr>
      </p:pic>
    </p:spTree>
    <p:extLst>
      <p:ext uri="{BB962C8B-B14F-4D97-AF65-F5344CB8AC3E}">
        <p14:creationId xmlns:p14="http://schemas.microsoft.com/office/powerpoint/2010/main" val="67556599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5000">
              <a:schemeClr val="accent1">
                <a:lumMod val="20000"/>
                <a:lumOff val="80000"/>
              </a:schemeClr>
            </a:gs>
            <a:gs pos="24000">
              <a:schemeClr val="accent6">
                <a:lumMod val="45000"/>
                <a:lumOff val="55000"/>
              </a:schemeClr>
            </a:gs>
            <a:gs pos="63000">
              <a:schemeClr val="accent6">
                <a:lumMod val="45000"/>
                <a:lumOff val="55000"/>
              </a:schemeClr>
            </a:gs>
            <a:gs pos="41000">
              <a:schemeClr val="accent6">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5506720" cy="6858000"/>
          </a:xfrm>
          <a:prstGeom prst="rect">
            <a:avLst/>
          </a:prstGeom>
        </p:spPr>
      </p:pic>
      <p:sp>
        <p:nvSpPr>
          <p:cNvPr id="3" name="ZoneTexte 2"/>
          <p:cNvSpPr txBox="1"/>
          <p:nvPr/>
        </p:nvSpPr>
        <p:spPr>
          <a:xfrm>
            <a:off x="6022109" y="1028343"/>
            <a:ext cx="5320146" cy="5724644"/>
          </a:xfrm>
          <a:prstGeom prst="rect">
            <a:avLst/>
          </a:prstGeom>
          <a:noFill/>
        </p:spPr>
        <p:txBody>
          <a:bodyPr wrap="square" rtlCol="0">
            <a:spAutoFit/>
          </a:bodyPr>
          <a:lstStyle/>
          <a:p>
            <a:r>
              <a:rPr lang="fr-FR" sz="2200" b="1" dirty="0">
                <a:solidFill>
                  <a:srgbClr val="0070C0"/>
                </a:solidFill>
                <a:latin typeface="Arial Rounded MT Bold" panose="020F0704030504030204" pitchFamily="34" charset="0"/>
                <a:cs typeface="Arial" panose="020B0604020202020204" pitchFamily="34" charset="0"/>
              </a:rPr>
              <a:t>Saida MAKRAN</a:t>
            </a:r>
          </a:p>
          <a:p>
            <a:endParaRPr lang="fr-FR" dirty="0">
              <a:latin typeface="Arial" panose="020B0604020202020204" pitchFamily="34" charset="0"/>
              <a:cs typeface="Arial" panose="020B0604020202020204" pitchFamily="34" charset="0"/>
            </a:endParaRPr>
          </a:p>
          <a:p>
            <a:r>
              <a:rPr lang="fr-FR" dirty="0">
                <a:latin typeface="Arial" panose="020B0604020202020204" pitchFamily="34" charset="0"/>
                <a:cs typeface="Arial" panose="020B0604020202020204" pitchFamily="34" charset="0"/>
              </a:rPr>
              <a:t>04 71 06 04 55</a:t>
            </a:r>
          </a:p>
          <a:p>
            <a:r>
              <a:rPr lang="fr-FR" dirty="0">
                <a:latin typeface="Arial" panose="020B0604020202020204" pitchFamily="34" charset="0"/>
                <a:cs typeface="Arial" panose="020B0604020202020204" pitchFamily="34" charset="0"/>
                <a:hlinkClick r:id="rId3"/>
              </a:rPr>
              <a:t>saida.makran@cnpf.fr</a:t>
            </a:r>
            <a:endParaRPr lang="fr-FR" dirty="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a:p>
            <a:r>
              <a:rPr lang="fr-FR" b="1" u="sng" dirty="0">
                <a:solidFill>
                  <a:schemeClr val="bg1"/>
                </a:solidFill>
                <a:latin typeface="Arial" panose="020B0604020202020204" pitchFamily="34" charset="0"/>
                <a:cs typeface="Arial" panose="020B0604020202020204" pitchFamily="34" charset="0"/>
              </a:rPr>
              <a:t>Fonctions:</a:t>
            </a:r>
          </a:p>
          <a:p>
            <a:pPr algn="just"/>
            <a:r>
              <a:rPr lang="fr-FR" b="1" dirty="0">
                <a:latin typeface="Arial" panose="020B0604020202020204" pitchFamily="34" charset="0"/>
                <a:cs typeface="Arial" panose="020B0604020202020204" pitchFamily="34" charset="0"/>
              </a:rPr>
              <a:t>. Accueil</a:t>
            </a:r>
            <a:r>
              <a:rPr lang="fr-FR" dirty="0">
                <a:latin typeface="Arial" panose="020B0604020202020204" pitchFamily="34" charset="0"/>
                <a:cs typeface="Arial" panose="020B0604020202020204" pitchFamily="34" charset="0"/>
              </a:rPr>
              <a:t> sur le site administratif     (lundi- mardi)</a:t>
            </a:r>
          </a:p>
          <a:p>
            <a:pPr algn="just"/>
            <a:r>
              <a:rPr lang="fr-FR" b="1" dirty="0">
                <a:latin typeface="Arial" panose="020B0604020202020204" pitchFamily="34" charset="0"/>
                <a:cs typeface="Arial" panose="020B0604020202020204" pitchFamily="34" charset="0"/>
              </a:rPr>
              <a:t>. Chargé de mission  régionale </a:t>
            </a:r>
            <a:r>
              <a:rPr lang="fr-FR" dirty="0">
                <a:latin typeface="Arial" panose="020B0604020202020204" pitchFamily="34" charset="0"/>
                <a:cs typeface="Arial" panose="020B0604020202020204" pitchFamily="34" charset="0"/>
              </a:rPr>
              <a:t>pour le suivi administratif des dossiers de travaux forestiers financés par le Conseil Régional Auvergne Rhône-Alpes.</a:t>
            </a:r>
          </a:p>
          <a:p>
            <a:pPr algn="just"/>
            <a:endParaRPr lang="fr-FR" dirty="0">
              <a:latin typeface="Arial" panose="020B0604020202020204" pitchFamily="34" charset="0"/>
              <a:cs typeface="Arial" panose="020B0604020202020204" pitchFamily="34" charset="0"/>
            </a:endParaRPr>
          </a:p>
          <a:p>
            <a:pPr algn="just"/>
            <a:r>
              <a:rPr lang="fr-FR" dirty="0">
                <a:latin typeface="Arial" panose="020B0604020202020204" pitchFamily="34" charset="0"/>
                <a:cs typeface="Arial" panose="020B0604020202020204" pitchFamily="34" charset="0"/>
              </a:rPr>
              <a:t>Travaille au CNPF depuis plus  de 15 années.</a:t>
            </a:r>
          </a:p>
          <a:p>
            <a:pPr algn="just"/>
            <a:r>
              <a:rPr lang="fr-FR" dirty="0">
                <a:latin typeface="Arial" panose="020B0604020202020204" pitchFamily="34" charset="0"/>
                <a:cs typeface="Arial" panose="020B0604020202020204" pitchFamily="34" charset="0"/>
              </a:rPr>
              <a:t>Fortes connaissances du contexte local.</a:t>
            </a:r>
          </a:p>
          <a:p>
            <a:endParaRPr lang="fr-FR" dirty="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p:txBody>
      </p:sp>
      <p:pic>
        <p:nvPicPr>
          <p:cNvPr id="4" name="Image 3" descr="The image depicts the French National Chamber of Commerce and Industry emblem, featuring the national motto of liberty, equality, and fraternity.">
            <a:extLst>
              <a:ext uri="{FF2B5EF4-FFF2-40B4-BE49-F238E27FC236}">
                <a16:creationId xmlns:a16="http://schemas.microsoft.com/office/drawing/2014/main" id="{77895325-481A-798D-131D-5FC1854D6E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3878" y="84915"/>
            <a:ext cx="1576608" cy="645025"/>
          </a:xfrm>
          <a:prstGeom prst="rect">
            <a:avLst/>
          </a:prstGeom>
          <a:ln/>
        </p:spPr>
        <p:style>
          <a:lnRef idx="1">
            <a:schemeClr val="accent6"/>
          </a:lnRef>
          <a:fillRef idx="2">
            <a:schemeClr val="accent6"/>
          </a:fillRef>
          <a:effectRef idx="1">
            <a:schemeClr val="accent6"/>
          </a:effectRef>
          <a:fontRef idx="minor">
            <a:schemeClr val="dk1"/>
          </a:fontRef>
        </p:style>
      </p:pic>
    </p:spTree>
    <p:extLst>
      <p:ext uri="{BB962C8B-B14F-4D97-AF65-F5344CB8AC3E}">
        <p14:creationId xmlns:p14="http://schemas.microsoft.com/office/powerpoint/2010/main" val="1518961822"/>
      </p:ext>
    </p:extLst>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5000">
              <a:schemeClr val="accent1">
                <a:lumMod val="20000"/>
                <a:lumOff val="80000"/>
              </a:schemeClr>
            </a:gs>
            <a:gs pos="24000">
              <a:schemeClr val="accent6">
                <a:lumMod val="45000"/>
                <a:lumOff val="55000"/>
              </a:schemeClr>
            </a:gs>
            <a:gs pos="63000">
              <a:schemeClr val="accent6">
                <a:lumMod val="45000"/>
                <a:lumOff val="55000"/>
              </a:schemeClr>
            </a:gs>
            <a:gs pos="41000">
              <a:schemeClr val="accent6">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191760" cy="6858000"/>
          </a:xfrm>
          <a:prstGeom prst="rect">
            <a:avLst/>
          </a:prstGeom>
        </p:spPr>
      </p:pic>
      <p:sp>
        <p:nvSpPr>
          <p:cNvPr id="9" name="ZoneTexte 8"/>
          <p:cNvSpPr txBox="1"/>
          <p:nvPr/>
        </p:nvSpPr>
        <p:spPr>
          <a:xfrm>
            <a:off x="5664662" y="1086532"/>
            <a:ext cx="4962698" cy="5693866"/>
          </a:xfrm>
          <a:prstGeom prst="rect">
            <a:avLst/>
          </a:prstGeom>
          <a:noFill/>
        </p:spPr>
        <p:txBody>
          <a:bodyPr wrap="square" rtlCol="0">
            <a:spAutoFit/>
          </a:bodyPr>
          <a:lstStyle/>
          <a:p>
            <a:r>
              <a:rPr lang="fr-FR" sz="2200" b="1" dirty="0">
                <a:solidFill>
                  <a:srgbClr val="0070C0"/>
                </a:solidFill>
                <a:latin typeface="Arial Rounded MT Bold" panose="020F0704030504030204" pitchFamily="34" charset="0"/>
                <a:cs typeface="Arial" panose="020B0604020202020204" pitchFamily="34" charset="0"/>
              </a:rPr>
              <a:t>Adrien LAJARRIGE</a:t>
            </a:r>
          </a:p>
          <a:p>
            <a:r>
              <a:rPr lang="fr-FR" b="1" dirty="0">
                <a:solidFill>
                  <a:schemeClr val="accent6">
                    <a:lumMod val="50000"/>
                  </a:schemeClr>
                </a:solidFill>
                <a:latin typeface="Arial" panose="020B0604020202020204" pitchFamily="34" charset="0"/>
                <a:cs typeface="Arial" panose="020B0604020202020204" pitchFamily="34" charset="0"/>
              </a:rPr>
              <a:t>Technicien forestier de secteur Ouest Haute-Loire,</a:t>
            </a:r>
          </a:p>
          <a:p>
            <a:endParaRPr lang="fr-FR" dirty="0">
              <a:latin typeface="Arial" panose="020B0604020202020204" pitchFamily="34" charset="0"/>
              <a:cs typeface="Arial" panose="020B0604020202020204" pitchFamily="34" charset="0"/>
            </a:endParaRPr>
          </a:p>
          <a:p>
            <a:r>
              <a:rPr lang="fr-FR" dirty="0">
                <a:latin typeface="Arial" panose="020B0604020202020204" pitchFamily="34" charset="0"/>
                <a:cs typeface="Arial" panose="020B0604020202020204" pitchFamily="34" charset="0"/>
              </a:rPr>
              <a:t>06 62 28 99 00</a:t>
            </a:r>
          </a:p>
          <a:p>
            <a:r>
              <a:rPr lang="fr-FR" dirty="0">
                <a:latin typeface="Arial" panose="020B0604020202020204" pitchFamily="34" charset="0"/>
                <a:cs typeface="Arial" panose="020B0604020202020204" pitchFamily="34" charset="0"/>
                <a:hlinkClick r:id="rId3"/>
              </a:rPr>
              <a:t>adrien.lajarrige@cnpf.fr</a:t>
            </a:r>
            <a:endParaRPr lang="fr-FR" dirty="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a:p>
            <a:r>
              <a:rPr lang="fr-FR" b="1" u="sng" dirty="0">
                <a:solidFill>
                  <a:schemeClr val="bg1"/>
                </a:solidFill>
                <a:latin typeface="Arial" panose="020B0604020202020204" pitchFamily="34" charset="0"/>
                <a:cs typeface="Arial" panose="020B0604020202020204" pitchFamily="34" charset="0"/>
              </a:rPr>
              <a:t>Fonctions:</a:t>
            </a:r>
          </a:p>
          <a:p>
            <a:pPr algn="just"/>
            <a:r>
              <a:rPr lang="fr-FR" dirty="0">
                <a:latin typeface="Arial" panose="020B0604020202020204" pitchFamily="34" charset="0"/>
                <a:cs typeface="Arial" panose="020B0604020202020204" pitchFamily="34" charset="0"/>
              </a:rPr>
              <a:t>. </a:t>
            </a:r>
            <a:r>
              <a:rPr lang="fr-FR" b="1" dirty="0">
                <a:latin typeface="Arial" panose="020B0604020202020204" pitchFamily="34" charset="0"/>
                <a:cs typeface="Arial" panose="020B0604020202020204" pitchFamily="34" charset="0"/>
              </a:rPr>
              <a:t>Correspondant</a:t>
            </a:r>
            <a:r>
              <a:rPr lang="fr-FR" dirty="0">
                <a:latin typeface="Arial" panose="020B0604020202020204" pitchFamily="34" charset="0"/>
                <a:cs typeface="Arial" panose="020B0604020202020204" pitchFamily="34" charset="0"/>
              </a:rPr>
              <a:t> pour les CC d’Auzon, CC Brioude Sud-Auvergne, CC des Rives du Haut-Allier.</a:t>
            </a:r>
          </a:p>
          <a:p>
            <a:pPr algn="just"/>
            <a:endParaRPr lang="fr-FR" dirty="0">
              <a:latin typeface="Arial" panose="020B0604020202020204" pitchFamily="34" charset="0"/>
              <a:cs typeface="Arial" panose="020B0604020202020204" pitchFamily="34" charset="0"/>
            </a:endParaRPr>
          </a:p>
          <a:p>
            <a:pPr algn="just"/>
            <a:endParaRPr lang="fr-FR" dirty="0">
              <a:latin typeface="Arial" panose="020B0604020202020204" pitchFamily="34" charset="0"/>
              <a:cs typeface="Arial" panose="020B0604020202020204" pitchFamily="34" charset="0"/>
            </a:endParaRPr>
          </a:p>
          <a:p>
            <a:pPr algn="just"/>
            <a:endParaRPr lang="fr-FR" dirty="0">
              <a:latin typeface="Arial" panose="020B0604020202020204" pitchFamily="34" charset="0"/>
              <a:cs typeface="Arial" panose="020B0604020202020204" pitchFamily="34" charset="0"/>
            </a:endParaRPr>
          </a:p>
          <a:p>
            <a:pPr algn="just"/>
            <a:r>
              <a:rPr lang="fr-FR" dirty="0">
                <a:latin typeface="Arial" panose="020B0604020202020204" pitchFamily="34" charset="0"/>
                <a:cs typeface="Arial" panose="020B0604020202020204" pitchFamily="34" charset="0"/>
              </a:rPr>
              <a:t>Travaille au CNPF depuis plus  de 5 années,</a:t>
            </a:r>
          </a:p>
          <a:p>
            <a:pPr algn="just"/>
            <a:r>
              <a:rPr lang="fr-FR" dirty="0">
                <a:latin typeface="Arial" panose="020B0604020202020204" pitchFamily="34" charset="0"/>
                <a:cs typeface="Arial" panose="020B0604020202020204" pitchFamily="34" charset="0"/>
              </a:rPr>
              <a:t>Bonnes connaissances  sur le contexte locale et l’équilibre forêt-gibier.</a:t>
            </a:r>
          </a:p>
          <a:p>
            <a:endParaRPr lang="fr-FR" dirty="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p:txBody>
      </p:sp>
      <p:pic>
        <p:nvPicPr>
          <p:cNvPr id="10" name="Image 9" descr="The image depicts the French National Chamber of Commerce and Industry emblem, featuring the national motto of liberty, equality, and fraternity.">
            <a:extLst>
              <a:ext uri="{FF2B5EF4-FFF2-40B4-BE49-F238E27FC236}">
                <a16:creationId xmlns:a16="http://schemas.microsoft.com/office/drawing/2014/main" id="{77895325-481A-798D-131D-5FC1854D6E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57707" y="84915"/>
            <a:ext cx="1576608" cy="645025"/>
          </a:xfrm>
          <a:prstGeom prst="rect">
            <a:avLst/>
          </a:prstGeom>
          <a:ln/>
        </p:spPr>
        <p:style>
          <a:lnRef idx="1">
            <a:schemeClr val="accent6"/>
          </a:lnRef>
          <a:fillRef idx="2">
            <a:schemeClr val="accent6"/>
          </a:fillRef>
          <a:effectRef idx="1">
            <a:schemeClr val="accent6"/>
          </a:effectRef>
          <a:fontRef idx="minor">
            <a:schemeClr val="dk1"/>
          </a:fontRef>
        </p:style>
      </p:pic>
    </p:spTree>
    <p:extLst>
      <p:ext uri="{BB962C8B-B14F-4D97-AF65-F5344CB8AC3E}">
        <p14:creationId xmlns:p14="http://schemas.microsoft.com/office/powerpoint/2010/main" val="4141886432"/>
      </p:ext>
    </p:extLst>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5000">
              <a:schemeClr val="accent1">
                <a:lumMod val="20000"/>
                <a:lumOff val="80000"/>
              </a:schemeClr>
            </a:gs>
            <a:gs pos="24000">
              <a:schemeClr val="accent6">
                <a:lumMod val="45000"/>
                <a:lumOff val="55000"/>
              </a:schemeClr>
            </a:gs>
            <a:gs pos="63000">
              <a:schemeClr val="accent6">
                <a:lumMod val="45000"/>
                <a:lumOff val="55000"/>
              </a:schemeClr>
            </a:gs>
            <a:gs pos="41000">
              <a:schemeClr val="accent6">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870876" cy="6858000"/>
          </a:xfrm>
          <a:prstGeom prst="rect">
            <a:avLst/>
          </a:prstGeom>
        </p:spPr>
      </p:pic>
      <p:sp>
        <p:nvSpPr>
          <p:cNvPr id="6" name="ZoneTexte 5"/>
          <p:cNvSpPr txBox="1"/>
          <p:nvPr/>
        </p:nvSpPr>
        <p:spPr>
          <a:xfrm>
            <a:off x="5502102" y="887135"/>
            <a:ext cx="6009178" cy="5693866"/>
          </a:xfrm>
          <a:prstGeom prst="rect">
            <a:avLst/>
          </a:prstGeom>
          <a:noFill/>
        </p:spPr>
        <p:txBody>
          <a:bodyPr wrap="square" rtlCol="0">
            <a:spAutoFit/>
          </a:bodyPr>
          <a:lstStyle/>
          <a:p>
            <a:r>
              <a:rPr lang="fr-FR" sz="2200" b="1" dirty="0">
                <a:solidFill>
                  <a:srgbClr val="0070C0"/>
                </a:solidFill>
                <a:latin typeface="Arial Rounded MT Bold" panose="020F0704030504030204" pitchFamily="34" charset="0"/>
                <a:cs typeface="Arial" panose="020B0604020202020204" pitchFamily="34" charset="0"/>
              </a:rPr>
              <a:t>Quentin LAUBY</a:t>
            </a:r>
          </a:p>
          <a:p>
            <a:r>
              <a:rPr lang="fr-FR" b="1" dirty="0">
                <a:solidFill>
                  <a:schemeClr val="accent6">
                    <a:lumMod val="50000"/>
                  </a:schemeClr>
                </a:solidFill>
                <a:latin typeface="Arial" panose="020B0604020202020204" pitchFamily="34" charset="0"/>
                <a:cs typeface="Arial" panose="020B0604020202020204" pitchFamily="34" charset="0"/>
              </a:rPr>
              <a:t>Technicien forestier de secteur Est Haute-Loire,</a:t>
            </a:r>
          </a:p>
          <a:p>
            <a:endParaRPr lang="fr-FR" dirty="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a:p>
            <a:r>
              <a:rPr lang="fr-FR" dirty="0">
                <a:latin typeface="Arial" panose="020B0604020202020204" pitchFamily="34" charset="0"/>
                <a:cs typeface="Arial" panose="020B0604020202020204" pitchFamily="34" charset="0"/>
              </a:rPr>
              <a:t>06 61 88 49 47</a:t>
            </a:r>
          </a:p>
          <a:p>
            <a:r>
              <a:rPr lang="fr-FR" dirty="0">
                <a:latin typeface="Arial" panose="020B0604020202020204" pitchFamily="34" charset="0"/>
                <a:cs typeface="Arial" panose="020B0604020202020204" pitchFamily="34" charset="0"/>
                <a:hlinkClick r:id="rId3"/>
              </a:rPr>
              <a:t>quentin.lauby@cnpf.fr</a:t>
            </a:r>
            <a:endParaRPr lang="fr-FR" dirty="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a:p>
            <a:r>
              <a:rPr lang="fr-FR" b="1" u="sng" dirty="0">
                <a:solidFill>
                  <a:schemeClr val="bg1"/>
                </a:solidFill>
                <a:latin typeface="Arial" panose="020B0604020202020204" pitchFamily="34" charset="0"/>
                <a:cs typeface="Arial" panose="020B0604020202020204" pitchFamily="34" charset="0"/>
              </a:rPr>
              <a:t>Fonctions:</a:t>
            </a:r>
          </a:p>
          <a:p>
            <a:r>
              <a:rPr lang="fr-FR" dirty="0">
                <a:latin typeface="Arial" panose="020B0604020202020204" pitchFamily="34" charset="0"/>
                <a:cs typeface="Arial" panose="020B0604020202020204" pitchFamily="34" charset="0"/>
              </a:rPr>
              <a:t>. </a:t>
            </a:r>
            <a:r>
              <a:rPr lang="fr-FR" b="1" dirty="0" err="1">
                <a:latin typeface="Arial" panose="020B0604020202020204" pitchFamily="34" charset="0"/>
                <a:cs typeface="Arial" panose="020B0604020202020204" pitchFamily="34" charset="0"/>
              </a:rPr>
              <a:t>Correpondant</a:t>
            </a:r>
            <a:r>
              <a:rPr lang="fr-FR" dirty="0">
                <a:latin typeface="Arial" panose="020B0604020202020204" pitchFamily="34" charset="0"/>
                <a:cs typeface="Arial" panose="020B0604020202020204" pitchFamily="34" charset="0"/>
              </a:rPr>
              <a:t> pour les CC du Puy en Velay, CC Pays de </a:t>
            </a:r>
            <a:r>
              <a:rPr lang="fr-FR" dirty="0" err="1">
                <a:latin typeface="Arial" panose="020B0604020202020204" pitchFamily="34" charset="0"/>
                <a:cs typeface="Arial" panose="020B0604020202020204" pitchFamily="34" charset="0"/>
              </a:rPr>
              <a:t>Cayres</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Pradelles</a:t>
            </a:r>
            <a:r>
              <a:rPr lang="fr-FR" dirty="0">
                <a:latin typeface="Arial" panose="020B0604020202020204" pitchFamily="34" charset="0"/>
                <a:cs typeface="Arial" panose="020B0604020202020204" pitchFamily="34" charset="0"/>
              </a:rPr>
              <a:t>, CC Mézenc-Loire-</a:t>
            </a:r>
            <a:r>
              <a:rPr lang="fr-FR" dirty="0" err="1">
                <a:latin typeface="Arial" panose="020B0604020202020204" pitchFamily="34" charset="0"/>
                <a:cs typeface="Arial" panose="020B0604020202020204" pitchFamily="34" charset="0"/>
              </a:rPr>
              <a:t>Meygal</a:t>
            </a:r>
            <a:r>
              <a:rPr lang="fr-FR" dirty="0">
                <a:latin typeface="Arial" panose="020B0604020202020204" pitchFamily="34" charset="0"/>
                <a:cs typeface="Arial" panose="020B0604020202020204" pitchFamily="34" charset="0"/>
              </a:rPr>
              <a:t>, CC du Haut-Lignon, CC des Sucs, CC du Haut-Pays du Velay, CC Loire et </a:t>
            </a:r>
            <a:r>
              <a:rPr lang="fr-FR" dirty="0" err="1">
                <a:latin typeface="Arial" panose="020B0604020202020204" pitchFamily="34" charset="0"/>
                <a:cs typeface="Arial" panose="020B0604020202020204" pitchFamily="34" charset="0"/>
              </a:rPr>
              <a:t>Semène</a:t>
            </a:r>
            <a:r>
              <a:rPr lang="fr-FR" dirty="0">
                <a:latin typeface="Arial" panose="020B0604020202020204" pitchFamily="34" charset="0"/>
                <a:cs typeface="Arial" panose="020B0604020202020204" pitchFamily="34" charset="0"/>
              </a:rPr>
              <a:t>, CC Marches du Velay-</a:t>
            </a:r>
            <a:r>
              <a:rPr lang="fr-FR" dirty="0" err="1">
                <a:latin typeface="Arial" panose="020B0604020202020204" pitchFamily="34" charset="0"/>
                <a:cs typeface="Arial" panose="020B0604020202020204" pitchFamily="34" charset="0"/>
              </a:rPr>
              <a:t>Rochebaron</a:t>
            </a:r>
            <a:r>
              <a:rPr lang="fr-FR" dirty="0">
                <a:latin typeface="Arial" panose="020B0604020202020204" pitchFamily="34" charset="0"/>
                <a:cs typeface="Arial" panose="020B0604020202020204" pitchFamily="34" charset="0"/>
              </a:rPr>
              <a:t>,</a:t>
            </a:r>
          </a:p>
          <a:p>
            <a:r>
              <a:rPr lang="fr-FR" dirty="0">
                <a:latin typeface="Arial" panose="020B0604020202020204" pitchFamily="34" charset="0"/>
                <a:cs typeface="Arial" panose="020B0604020202020204" pitchFamily="34" charset="0"/>
              </a:rPr>
              <a:t>. </a:t>
            </a:r>
            <a:r>
              <a:rPr lang="fr-FR" b="1" dirty="0">
                <a:latin typeface="Arial" panose="020B0604020202020204" pitchFamily="34" charset="0"/>
                <a:cs typeface="Arial" panose="020B0604020202020204" pitchFamily="34" charset="0"/>
              </a:rPr>
              <a:t>Correspondant- Observateur pour le Département de la Santé des Forêts </a:t>
            </a:r>
            <a:r>
              <a:rPr lang="fr-FR" dirty="0">
                <a:latin typeface="Arial" panose="020B0604020202020204" pitchFamily="34" charset="0"/>
                <a:cs typeface="Arial" panose="020B0604020202020204" pitchFamily="34" charset="0"/>
              </a:rPr>
              <a:t>(DSF) piloté par le Ministère de l’Agriculture.</a:t>
            </a:r>
          </a:p>
          <a:p>
            <a:endParaRPr lang="fr-FR" dirty="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a:p>
            <a:r>
              <a:rPr lang="fr-FR" dirty="0">
                <a:latin typeface="Arial" panose="020B0604020202020204" pitchFamily="34" charset="0"/>
                <a:cs typeface="Arial" panose="020B0604020202020204" pitchFamily="34" charset="0"/>
              </a:rPr>
              <a:t>Travaille au CNPF depuis plus  de 5 années.</a:t>
            </a:r>
          </a:p>
          <a:p>
            <a:r>
              <a:rPr lang="fr-FR" dirty="0">
                <a:latin typeface="Arial" panose="020B0604020202020204" pitchFamily="34" charset="0"/>
                <a:cs typeface="Arial" panose="020B0604020202020204" pitchFamily="34" charset="0"/>
              </a:rPr>
              <a:t>Forte connaissance locale.</a:t>
            </a:r>
          </a:p>
        </p:txBody>
      </p:sp>
      <p:pic>
        <p:nvPicPr>
          <p:cNvPr id="7" name="Image 6" descr="The image depicts the French National Chamber of Commerce and Industry emblem, featuring the national motto of liberty, equality, and fraternity.">
            <a:extLst>
              <a:ext uri="{FF2B5EF4-FFF2-40B4-BE49-F238E27FC236}">
                <a16:creationId xmlns:a16="http://schemas.microsoft.com/office/drawing/2014/main" id="{77895325-481A-798D-131D-5FC1854D6E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18387" y="81280"/>
            <a:ext cx="1576608" cy="645025"/>
          </a:xfrm>
          <a:prstGeom prst="rect">
            <a:avLst/>
          </a:prstGeom>
          <a:ln/>
        </p:spPr>
        <p:style>
          <a:lnRef idx="1">
            <a:schemeClr val="accent6"/>
          </a:lnRef>
          <a:fillRef idx="2">
            <a:schemeClr val="accent6"/>
          </a:fillRef>
          <a:effectRef idx="1">
            <a:schemeClr val="accent6"/>
          </a:effectRef>
          <a:fontRef idx="minor">
            <a:schemeClr val="dk1"/>
          </a:fontRef>
        </p:style>
      </p:pic>
    </p:spTree>
    <p:extLst>
      <p:ext uri="{BB962C8B-B14F-4D97-AF65-F5344CB8AC3E}">
        <p14:creationId xmlns:p14="http://schemas.microsoft.com/office/powerpoint/2010/main" val="1595556694"/>
      </p:ext>
    </p:extLst>
  </p:cSld>
  <p:clrMapOvr>
    <a:masterClrMapping/>
  </p:clrMapOvr>
  <p:transition spd="med">
    <p:pull/>
  </p:transition>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5000">
              <a:schemeClr val="accent1">
                <a:lumMod val="20000"/>
                <a:lumOff val="80000"/>
              </a:schemeClr>
            </a:gs>
            <a:gs pos="24000">
              <a:schemeClr val="accent6">
                <a:lumMod val="45000"/>
                <a:lumOff val="55000"/>
              </a:schemeClr>
            </a:gs>
            <a:gs pos="63000">
              <a:schemeClr val="accent6">
                <a:lumMod val="45000"/>
                <a:lumOff val="55000"/>
              </a:schemeClr>
            </a:gs>
            <a:gs pos="41000">
              <a:schemeClr val="accent6">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ZoneTexte 4"/>
          <p:cNvSpPr txBox="1"/>
          <p:nvPr/>
        </p:nvSpPr>
        <p:spPr>
          <a:xfrm>
            <a:off x="6022109" y="1028343"/>
            <a:ext cx="5184371" cy="5693866"/>
          </a:xfrm>
          <a:prstGeom prst="rect">
            <a:avLst/>
          </a:prstGeom>
          <a:noFill/>
        </p:spPr>
        <p:txBody>
          <a:bodyPr wrap="square" rtlCol="0">
            <a:spAutoFit/>
          </a:bodyPr>
          <a:lstStyle/>
          <a:p>
            <a:r>
              <a:rPr lang="fr-FR" sz="2200" b="1" dirty="0">
                <a:solidFill>
                  <a:srgbClr val="0070C0"/>
                </a:solidFill>
                <a:latin typeface="Arial Rounded MT Bold" panose="020F0704030504030204" pitchFamily="34" charset="0"/>
                <a:cs typeface="Arial" panose="020B0604020202020204" pitchFamily="34" charset="0"/>
              </a:rPr>
              <a:t>Grégory LOUKY</a:t>
            </a:r>
          </a:p>
          <a:p>
            <a:r>
              <a:rPr lang="fr-FR" b="1" dirty="0">
                <a:solidFill>
                  <a:schemeClr val="accent6">
                    <a:lumMod val="50000"/>
                  </a:schemeClr>
                </a:solidFill>
                <a:latin typeface="Arial" panose="020B0604020202020204" pitchFamily="34" charset="0"/>
                <a:cs typeface="Arial" panose="020B0604020202020204" pitchFamily="34" charset="0"/>
              </a:rPr>
              <a:t>Technicien forestier départemental </a:t>
            </a:r>
          </a:p>
          <a:p>
            <a:endParaRPr lang="fr-FR" dirty="0">
              <a:latin typeface="Arial" panose="020B0604020202020204" pitchFamily="34" charset="0"/>
              <a:cs typeface="Arial" panose="020B0604020202020204" pitchFamily="34" charset="0"/>
            </a:endParaRPr>
          </a:p>
          <a:p>
            <a:r>
              <a:rPr lang="fr-FR" dirty="0">
                <a:latin typeface="Arial" panose="020B0604020202020204" pitchFamily="34" charset="0"/>
                <a:cs typeface="Arial" panose="020B0604020202020204" pitchFamily="34" charset="0"/>
              </a:rPr>
              <a:t>06 62 30 76 09</a:t>
            </a:r>
          </a:p>
          <a:p>
            <a:endParaRPr lang="fr-FR" dirty="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a:p>
            <a:r>
              <a:rPr lang="fr-FR" b="1" u="sng" dirty="0">
                <a:solidFill>
                  <a:schemeClr val="bg1"/>
                </a:solidFill>
                <a:latin typeface="Arial" panose="020B0604020202020204" pitchFamily="34" charset="0"/>
                <a:cs typeface="Arial" panose="020B0604020202020204" pitchFamily="34" charset="0"/>
              </a:rPr>
              <a:t>Fonctions:</a:t>
            </a:r>
          </a:p>
          <a:p>
            <a:pPr algn="just"/>
            <a:r>
              <a:rPr lang="fr-FR" b="1" dirty="0">
                <a:latin typeface="Arial" panose="020B0604020202020204" pitchFamily="34" charset="0"/>
                <a:cs typeface="Arial" panose="020B0604020202020204" pitchFamily="34" charset="0"/>
              </a:rPr>
              <a:t>. Technicien forestier </a:t>
            </a:r>
            <a:r>
              <a:rPr lang="fr-FR" dirty="0">
                <a:latin typeface="Arial" panose="020B0604020202020204" pitchFamily="34" charset="0"/>
                <a:cs typeface="Arial" panose="020B0604020202020204" pitchFamily="34" charset="0"/>
              </a:rPr>
              <a:t>chargé de la mise en œuvre des conventions territoriales annuelles: animation, projet de desserte, suivi de financement et travaux</a:t>
            </a:r>
          </a:p>
          <a:p>
            <a:pPr algn="just"/>
            <a:endParaRPr lang="fr-FR" b="1" dirty="0">
              <a:latin typeface="Arial" panose="020B0604020202020204" pitchFamily="34" charset="0"/>
              <a:cs typeface="Arial" panose="020B0604020202020204" pitchFamily="34" charset="0"/>
            </a:endParaRPr>
          </a:p>
          <a:p>
            <a:pPr algn="just"/>
            <a:endParaRPr lang="fr-FR" b="1" dirty="0">
              <a:latin typeface="Arial" panose="020B0604020202020204" pitchFamily="34" charset="0"/>
              <a:cs typeface="Arial" panose="020B0604020202020204" pitchFamily="34" charset="0"/>
            </a:endParaRPr>
          </a:p>
          <a:p>
            <a:pPr algn="just"/>
            <a:endParaRPr lang="fr-FR" b="1" dirty="0">
              <a:latin typeface="Arial" panose="020B0604020202020204" pitchFamily="34" charset="0"/>
              <a:cs typeface="Arial" panose="020B0604020202020204" pitchFamily="34" charset="0"/>
            </a:endParaRPr>
          </a:p>
          <a:p>
            <a:pPr algn="just"/>
            <a:r>
              <a:rPr lang="fr-FR" dirty="0">
                <a:latin typeface="Arial" panose="020B0604020202020204" pitchFamily="34" charset="0"/>
                <a:cs typeface="Arial" panose="020B0604020202020204" pitchFamily="34" charset="0"/>
              </a:rPr>
              <a:t>Technicien expérimenté connaissant bien l’environnement du CNPF</a:t>
            </a:r>
          </a:p>
          <a:p>
            <a:endParaRPr lang="fr-FR" dirty="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p:txBody>
      </p:sp>
      <p:sp>
        <p:nvSpPr>
          <p:cNvPr id="3" name="ZoneTexte 2"/>
          <p:cNvSpPr txBox="1"/>
          <p:nvPr/>
        </p:nvSpPr>
        <p:spPr>
          <a:xfrm>
            <a:off x="102524" y="258901"/>
            <a:ext cx="4867563" cy="6463308"/>
          </a:xfrm>
          <a:prstGeom prst="rect">
            <a:avLst/>
          </a:prstGeom>
          <a:solidFill>
            <a:schemeClr val="bg2">
              <a:lumMod val="90000"/>
            </a:schemeClr>
          </a:solidFill>
        </p:spPr>
        <p:txBody>
          <a:bodyPr wrap="square" rtlCol="0">
            <a:spAutoFit/>
          </a:bodyPr>
          <a:lstStyle/>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pPr algn="ctr"/>
            <a:r>
              <a:rPr lang="fr-FR" b="1" u="sng" dirty="0"/>
              <a:t>Arrivée le 01 juillet  2026</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pic>
        <p:nvPicPr>
          <p:cNvPr id="6" name="Image 5" descr="The image depicts the French National Chamber of Commerce and Industry emblem, featuring the national motto of liberty, equality, and fraternity.">
            <a:extLst>
              <a:ext uri="{FF2B5EF4-FFF2-40B4-BE49-F238E27FC236}">
                <a16:creationId xmlns:a16="http://schemas.microsoft.com/office/drawing/2014/main" id="{77895325-481A-798D-131D-5FC1854D6E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25990" y="115395"/>
            <a:ext cx="1576608" cy="645025"/>
          </a:xfrm>
          <a:prstGeom prst="rect">
            <a:avLst/>
          </a:prstGeom>
          <a:ln/>
        </p:spPr>
        <p:style>
          <a:lnRef idx="1">
            <a:schemeClr val="accent6"/>
          </a:lnRef>
          <a:fillRef idx="2">
            <a:schemeClr val="accent6"/>
          </a:fillRef>
          <a:effectRef idx="1">
            <a:schemeClr val="accent6"/>
          </a:effectRef>
          <a:fontRef idx="minor">
            <a:schemeClr val="dk1"/>
          </a:fontRef>
        </p:style>
      </p:pic>
    </p:spTree>
    <p:extLst>
      <p:ext uri="{BB962C8B-B14F-4D97-AF65-F5344CB8AC3E}">
        <p14:creationId xmlns:p14="http://schemas.microsoft.com/office/powerpoint/2010/main" val="3248662526"/>
      </p:ext>
    </p:extLst>
  </p:cSld>
  <p:clrMapOvr>
    <a:masterClrMapping/>
  </p:clrMapOvr>
  <p:transition spd="med">
    <p:pull/>
  </p:transition>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5000">
              <a:schemeClr val="accent1">
                <a:lumMod val="20000"/>
                <a:lumOff val="80000"/>
              </a:schemeClr>
            </a:gs>
            <a:gs pos="24000">
              <a:schemeClr val="accent6">
                <a:lumMod val="45000"/>
                <a:lumOff val="55000"/>
              </a:schemeClr>
            </a:gs>
            <a:gs pos="63000">
              <a:schemeClr val="accent6">
                <a:lumMod val="45000"/>
                <a:lumOff val="55000"/>
              </a:schemeClr>
            </a:gs>
            <a:gs pos="41000">
              <a:schemeClr val="accent6">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4399280" cy="6858000"/>
          </a:xfrm>
          <a:prstGeom prst="rect">
            <a:avLst/>
          </a:prstGeom>
        </p:spPr>
      </p:pic>
      <p:sp>
        <p:nvSpPr>
          <p:cNvPr id="7" name="ZoneTexte 6"/>
          <p:cNvSpPr txBox="1"/>
          <p:nvPr/>
        </p:nvSpPr>
        <p:spPr>
          <a:xfrm>
            <a:off x="4983942" y="333137"/>
            <a:ext cx="5714538" cy="6524863"/>
          </a:xfrm>
          <a:prstGeom prst="rect">
            <a:avLst/>
          </a:prstGeom>
          <a:noFill/>
        </p:spPr>
        <p:txBody>
          <a:bodyPr wrap="square" rtlCol="0">
            <a:spAutoFit/>
          </a:bodyPr>
          <a:lstStyle/>
          <a:p>
            <a:r>
              <a:rPr lang="fr-FR" sz="2200" b="1" dirty="0">
                <a:solidFill>
                  <a:srgbClr val="0070C0"/>
                </a:solidFill>
                <a:latin typeface="Arial Rounded MT Bold" panose="020F0704030504030204" pitchFamily="34" charset="0"/>
                <a:cs typeface="Arial" panose="020B0604020202020204" pitchFamily="34" charset="0"/>
              </a:rPr>
              <a:t>Éric GEOFFROY</a:t>
            </a:r>
          </a:p>
          <a:p>
            <a:r>
              <a:rPr lang="fr-FR" b="1" dirty="0">
                <a:solidFill>
                  <a:schemeClr val="accent6">
                    <a:lumMod val="50000"/>
                  </a:schemeClr>
                </a:solidFill>
                <a:latin typeface="Arial" panose="020B0604020202020204" pitchFamily="34" charset="0"/>
                <a:cs typeface="Arial" panose="020B0604020202020204" pitchFamily="34" charset="0"/>
              </a:rPr>
              <a:t>Ingénieur forestier au sein du Ministère de l’Agriculture </a:t>
            </a:r>
            <a:endParaRPr lang="fr-FR" dirty="0">
              <a:solidFill>
                <a:schemeClr val="accent6">
                  <a:lumMod val="50000"/>
                </a:schemeClr>
              </a:solidFill>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a:p>
            <a:r>
              <a:rPr lang="fr-FR" dirty="0">
                <a:latin typeface="Arial" panose="020B0604020202020204" pitchFamily="34" charset="0"/>
                <a:cs typeface="Arial" panose="020B0604020202020204" pitchFamily="34" charset="0"/>
              </a:rPr>
              <a:t>06 62 25 32 36</a:t>
            </a:r>
          </a:p>
          <a:p>
            <a:r>
              <a:rPr lang="fr-FR" dirty="0">
                <a:latin typeface="Arial" panose="020B0604020202020204" pitchFamily="34" charset="0"/>
                <a:cs typeface="Arial" panose="020B0604020202020204" pitchFamily="34" charset="0"/>
                <a:hlinkClick r:id="rId3"/>
              </a:rPr>
              <a:t>eric.geoffroy@cnpf.fr</a:t>
            </a:r>
            <a:endParaRPr lang="fr-FR" dirty="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a:p>
            <a:r>
              <a:rPr lang="fr-FR" b="1" u="sng" dirty="0">
                <a:solidFill>
                  <a:schemeClr val="bg1"/>
                </a:solidFill>
                <a:latin typeface="Arial" panose="020B0604020202020204" pitchFamily="34" charset="0"/>
                <a:cs typeface="Arial" panose="020B0604020202020204" pitchFamily="34" charset="0"/>
              </a:rPr>
              <a:t>Fonctions:</a:t>
            </a:r>
          </a:p>
          <a:p>
            <a:pPr algn="just"/>
            <a:r>
              <a:rPr lang="fr-FR" dirty="0">
                <a:latin typeface="Arial" panose="020B0604020202020204" pitchFamily="34" charset="0"/>
                <a:cs typeface="Arial" panose="020B0604020202020204" pitchFamily="34" charset="0"/>
              </a:rPr>
              <a:t>. </a:t>
            </a:r>
            <a:r>
              <a:rPr lang="fr-FR" b="1" dirty="0">
                <a:latin typeface="Arial" panose="020B0604020202020204" pitchFamily="34" charset="0"/>
                <a:cs typeface="Arial" panose="020B0604020202020204" pitchFamily="34" charset="0"/>
              </a:rPr>
              <a:t>Responsable de l’Antenne de la Haute-Loire</a:t>
            </a:r>
          </a:p>
          <a:p>
            <a:pPr algn="just"/>
            <a:r>
              <a:rPr lang="fr-FR" dirty="0">
                <a:latin typeface="Arial" panose="020B0604020202020204" pitchFamily="34" charset="0"/>
                <a:cs typeface="Arial" panose="020B0604020202020204" pitchFamily="34" charset="0"/>
              </a:rPr>
              <a:t>. </a:t>
            </a:r>
            <a:r>
              <a:rPr lang="fr-FR" b="1" dirty="0">
                <a:latin typeface="Arial" panose="020B0604020202020204" pitchFamily="34" charset="0"/>
                <a:cs typeface="Arial" panose="020B0604020202020204" pitchFamily="34" charset="0"/>
              </a:rPr>
              <a:t>Animateur régional </a:t>
            </a:r>
            <a:r>
              <a:rPr lang="fr-FR" dirty="0">
                <a:latin typeface="Arial" panose="020B0604020202020204" pitchFamily="34" charset="0"/>
                <a:cs typeface="Arial" panose="020B0604020202020204" pitchFamily="34" charset="0"/>
              </a:rPr>
              <a:t>pour la mise en place de la convention d’études et travaux, contractualisée avec le Conseil Régional Auvergne Rhône-Alpes.</a:t>
            </a:r>
          </a:p>
          <a:p>
            <a:endParaRPr lang="fr-FR" dirty="0">
              <a:latin typeface="Arial" panose="020B0604020202020204" pitchFamily="34" charset="0"/>
              <a:cs typeface="Arial" panose="020B0604020202020204" pitchFamily="34" charset="0"/>
            </a:endParaRPr>
          </a:p>
          <a:p>
            <a:endParaRPr lang="fr-FR" dirty="0">
              <a:latin typeface="Arial" panose="020B0604020202020204" pitchFamily="34" charset="0"/>
              <a:cs typeface="Arial" panose="020B0604020202020204" pitchFamily="34" charset="0"/>
            </a:endParaRPr>
          </a:p>
          <a:p>
            <a:pPr algn="just"/>
            <a:r>
              <a:rPr lang="fr-FR" dirty="0">
                <a:latin typeface="Arial" panose="020B0604020202020204" pitchFamily="34" charset="0"/>
                <a:cs typeface="Arial" panose="020B0604020202020204" pitchFamily="34" charset="0"/>
              </a:rPr>
              <a:t>. Bonnes connaissance de la filière environnement- forêt-bois,</a:t>
            </a:r>
          </a:p>
          <a:p>
            <a:pPr algn="just"/>
            <a:r>
              <a:rPr lang="fr-FR" dirty="0">
                <a:latin typeface="Arial" panose="020B0604020202020204" pitchFamily="34" charset="0"/>
                <a:cs typeface="Arial" panose="020B0604020202020204" pitchFamily="34" charset="0"/>
              </a:rPr>
              <a:t>.Différents postes en  Coopératives forestières, Entreprises de 1</a:t>
            </a:r>
            <a:r>
              <a:rPr lang="fr-FR" baseline="30000" dirty="0">
                <a:latin typeface="Arial" panose="020B0604020202020204" pitchFamily="34" charset="0"/>
                <a:cs typeface="Arial" panose="020B0604020202020204" pitchFamily="34" charset="0"/>
              </a:rPr>
              <a:t>ère</a:t>
            </a:r>
            <a:r>
              <a:rPr lang="fr-FR" dirty="0">
                <a:latin typeface="Arial" panose="020B0604020202020204" pitchFamily="34" charset="0"/>
                <a:cs typeface="Arial" panose="020B0604020202020204" pitchFamily="34" charset="0"/>
              </a:rPr>
              <a:t> et 2</a:t>
            </a:r>
            <a:r>
              <a:rPr lang="fr-FR" baseline="30000" dirty="0">
                <a:latin typeface="Arial" panose="020B0604020202020204" pitchFamily="34" charset="0"/>
                <a:cs typeface="Arial" panose="020B0604020202020204" pitchFamily="34" charset="0"/>
              </a:rPr>
              <a:t>ème</a:t>
            </a:r>
            <a:r>
              <a:rPr lang="fr-FR" dirty="0">
                <a:latin typeface="Arial" panose="020B0604020202020204" pitchFamily="34" charset="0"/>
                <a:cs typeface="Arial" panose="020B0604020202020204" pitchFamily="34" charset="0"/>
              </a:rPr>
              <a:t> transformation du bois, ONF et ONF International (</a:t>
            </a:r>
            <a:r>
              <a:rPr lang="fr-FR" i="1" dirty="0">
                <a:latin typeface="Arial" panose="020B0604020202020204" pitchFamily="34" charset="0"/>
                <a:cs typeface="Arial" panose="020B0604020202020204" pitchFamily="34" charset="0"/>
              </a:rPr>
              <a:t>22 ans</a:t>
            </a:r>
            <a:r>
              <a:rPr lang="fr-FR" dirty="0">
                <a:latin typeface="Arial" panose="020B0604020202020204" pitchFamily="34" charset="0"/>
                <a:cs typeface="Arial" panose="020B0604020202020204" pitchFamily="34" charset="0"/>
              </a:rPr>
              <a:t>), DDT (</a:t>
            </a:r>
            <a:r>
              <a:rPr lang="fr-FR" i="1" dirty="0">
                <a:latin typeface="Arial" panose="020B0604020202020204" pitchFamily="34" charset="0"/>
                <a:cs typeface="Arial" panose="020B0604020202020204" pitchFamily="34" charset="0"/>
              </a:rPr>
              <a:t>agriculture, forêt</a:t>
            </a:r>
            <a:r>
              <a:rPr lang="fr-FR" dirty="0">
                <a:latin typeface="Arial" panose="020B0604020202020204" pitchFamily="34" charset="0"/>
                <a:cs typeface="Arial" panose="020B0604020202020204" pitchFamily="34" charset="0"/>
              </a:rPr>
              <a:t>), Ingénierie des sols en Bureau d’étude (</a:t>
            </a:r>
            <a:r>
              <a:rPr lang="fr-FR" i="1" dirty="0">
                <a:latin typeface="Arial" panose="020B0604020202020204" pitchFamily="34" charset="0"/>
                <a:cs typeface="Arial" panose="020B0604020202020204" pitchFamily="34" charset="0"/>
              </a:rPr>
              <a:t>Ingénierie en restauration des sols dégradés</a:t>
            </a:r>
            <a:r>
              <a:rPr lang="fr-FR" dirty="0">
                <a:latin typeface="Arial" panose="020B0604020202020204" pitchFamily="34" charset="0"/>
                <a:cs typeface="Arial" panose="020B0604020202020204" pitchFamily="34" charset="0"/>
              </a:rPr>
              <a:t>),…</a:t>
            </a:r>
          </a:p>
        </p:txBody>
      </p:sp>
      <p:pic>
        <p:nvPicPr>
          <p:cNvPr id="8" name="Image 7" descr="The image depicts the French National Chamber of Commerce and Industry emblem, featuring the national motto of liberty, equality, and fraternity.">
            <a:extLst>
              <a:ext uri="{FF2B5EF4-FFF2-40B4-BE49-F238E27FC236}">
                <a16:creationId xmlns:a16="http://schemas.microsoft.com/office/drawing/2014/main" id="{77895325-481A-798D-131D-5FC1854D6E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21872" y="1161875"/>
            <a:ext cx="1576608" cy="645025"/>
          </a:xfrm>
          <a:prstGeom prst="rect">
            <a:avLst/>
          </a:prstGeom>
          <a:ln/>
        </p:spPr>
        <p:style>
          <a:lnRef idx="1">
            <a:schemeClr val="accent6"/>
          </a:lnRef>
          <a:fillRef idx="2">
            <a:schemeClr val="accent6"/>
          </a:fillRef>
          <a:effectRef idx="1">
            <a:schemeClr val="accent6"/>
          </a:effectRef>
          <a:fontRef idx="minor">
            <a:schemeClr val="dk1"/>
          </a:fontRef>
        </p:style>
      </p:pic>
    </p:spTree>
    <p:extLst>
      <p:ext uri="{BB962C8B-B14F-4D97-AF65-F5344CB8AC3E}">
        <p14:creationId xmlns:p14="http://schemas.microsoft.com/office/powerpoint/2010/main" val="3443159408"/>
      </p:ext>
    </p:extLst>
  </p:cSld>
  <p:clrMapOvr>
    <a:masterClrMapping/>
  </p:clrMapOvr>
  <p:transition spd="med">
    <p:pull/>
  </p:transition>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92000">
              <a:schemeClr val="accent4">
                <a:lumMod val="20000"/>
                <a:lumOff val="80000"/>
              </a:schemeClr>
            </a:gs>
            <a:gs pos="100000">
              <a:schemeClr val="accent4">
                <a:lumMod val="45000"/>
                <a:lumOff val="55000"/>
              </a:schemeClr>
            </a:gs>
            <a:gs pos="100000">
              <a:schemeClr val="accent4">
                <a:lumMod val="45000"/>
                <a:lumOff val="55000"/>
              </a:schemeClr>
            </a:gs>
            <a:gs pos="100000">
              <a:schemeClr val="accent4">
                <a:lumMod val="30000"/>
                <a:lumOff val="70000"/>
              </a:schemeClr>
            </a:gs>
          </a:gsLst>
          <a:lin ang="0" scaled="1"/>
          <a:tileRect/>
        </a:gradFill>
        <a:effectLst/>
      </p:bgPr>
    </p:bg>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053" y="0"/>
            <a:ext cx="11656291" cy="6830293"/>
          </a:xfrm>
          <a:prstGeom prst="rect">
            <a:avLst/>
          </a:prstGeom>
          <a:ln>
            <a:noFill/>
          </a:ln>
          <a:effectLst>
            <a:softEdge rad="112500"/>
          </a:effectLst>
        </p:spPr>
      </p:pic>
    </p:spTree>
    <p:extLst>
      <p:ext uri="{BB962C8B-B14F-4D97-AF65-F5344CB8AC3E}">
        <p14:creationId xmlns:p14="http://schemas.microsoft.com/office/powerpoint/2010/main" val="74647976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30000">
              <a:schemeClr val="accent6">
                <a:lumMod val="5000"/>
                <a:lumOff val="95000"/>
              </a:schemeClr>
            </a:gs>
            <a:gs pos="62000">
              <a:schemeClr val="accent6">
                <a:lumMod val="45000"/>
                <a:lumOff val="55000"/>
              </a:schemeClr>
            </a:gs>
            <a:gs pos="79000">
              <a:schemeClr val="accent6">
                <a:lumMod val="45000"/>
                <a:lumOff val="55000"/>
              </a:schemeClr>
            </a:gs>
            <a:gs pos="100000">
              <a:schemeClr val="accent6">
                <a:lumMod val="30000"/>
                <a:lumOff val="70000"/>
              </a:schemeClr>
            </a:gs>
          </a:gsLst>
          <a:lin ang="5400000" scaled="1"/>
          <a:tileRect/>
        </a:gradFill>
        <a:effectLst/>
      </p:bgPr>
    </p:bg>
    <p:spTree>
      <p:nvGrpSpPr>
        <p:cNvPr id="1" name="">
          <a:extLst>
            <a:ext uri="{FF2B5EF4-FFF2-40B4-BE49-F238E27FC236}">
              <a16:creationId xmlns:a16="http://schemas.microsoft.com/office/drawing/2014/main" id="{62F15015-ADE4-2445-2588-297EB46FAC32}"/>
            </a:ext>
          </a:extLst>
        </p:cNvPr>
        <p:cNvGrpSpPr/>
        <p:nvPr/>
      </p:nvGrpSpPr>
      <p:grpSpPr>
        <a:xfrm>
          <a:off x="0" y="0"/>
          <a:ext cx="0" cy="0"/>
          <a:chOff x="0" y="0"/>
          <a:chExt cx="0" cy="0"/>
        </a:xfrm>
      </p:grpSpPr>
      <p:pic>
        <p:nvPicPr>
          <p:cNvPr id="5" name="Image 4" descr="The image depicts the French National Chamber of Commerce and Industry emblem, featuring the national motto of liberty, equality, and fraternity.">
            <a:extLst>
              <a:ext uri="{FF2B5EF4-FFF2-40B4-BE49-F238E27FC236}">
                <a16:creationId xmlns:a16="http://schemas.microsoft.com/office/drawing/2014/main" id="{84541C5A-7EFF-1AE5-7169-948BFDC255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96" y="6099466"/>
            <a:ext cx="1576608" cy="645025"/>
          </a:xfrm>
          <a:prstGeom prst="rect">
            <a:avLst/>
          </a:prstGeom>
          <a:ln/>
        </p:spPr>
        <p:style>
          <a:lnRef idx="1">
            <a:schemeClr val="accent6"/>
          </a:lnRef>
          <a:fillRef idx="2">
            <a:schemeClr val="accent6"/>
          </a:fillRef>
          <a:effectRef idx="1">
            <a:schemeClr val="accent6"/>
          </a:effectRef>
          <a:fontRef idx="minor">
            <a:schemeClr val="dk1"/>
          </a:fontRef>
        </p:style>
      </p:pic>
      <p:pic>
        <p:nvPicPr>
          <p:cNvPr id="6" name="Image 5" descr="The diagram illustrates a sustainable production process involving various stages such as long-term use, production, and recycling, emphasizing the use of durable materials and environmentally responsible practices.&#10;&#10;Le contenu généré par l’IA peut être incorrect.">
            <a:extLst>
              <a:ext uri="{FF2B5EF4-FFF2-40B4-BE49-F238E27FC236}">
                <a16:creationId xmlns:a16="http://schemas.microsoft.com/office/drawing/2014/main" id="{A2A828E6-E52C-7E2F-E55A-DE0E570184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6738" y="1057368"/>
            <a:ext cx="5687123" cy="5687123"/>
          </a:xfrm>
          <a:prstGeom prst="rect">
            <a:avLst/>
          </a:prstGeom>
          <a:ln>
            <a:noFill/>
          </a:ln>
          <a:effectLst>
            <a:softEdge rad="112500"/>
          </a:effectLst>
        </p:spPr>
      </p:pic>
      <p:pic>
        <p:nvPicPr>
          <p:cNvPr id="11" name="Image 10" descr="The image depicts a serene, densely wooded landscape with a clear, cloudless sky in the background.">
            <a:extLst>
              <a:ext uri="{FF2B5EF4-FFF2-40B4-BE49-F238E27FC236}">
                <a16:creationId xmlns:a16="http://schemas.microsoft.com/office/drawing/2014/main" id="{FEB06163-9672-2DE9-7454-72B3787160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7265" y="1136458"/>
            <a:ext cx="2117073" cy="1190854"/>
          </a:xfrm>
          <a:prstGeom prst="rect">
            <a:avLst/>
          </a:prstGeom>
          <a:ln>
            <a:noFill/>
          </a:ln>
          <a:effectLst>
            <a:outerShdw blurRad="292100" dist="139700" dir="2700000" algn="tl" rotWithShape="0">
              <a:srgbClr val="333333">
                <a:alpha val="65000"/>
              </a:srgbClr>
            </a:outerShdw>
          </a:effectLst>
        </p:spPr>
      </p:pic>
      <p:pic>
        <p:nvPicPr>
          <p:cNvPr id="13" name="Image 12" descr="The image depicts a construction site with wooden beams forming a structure under a clear blue sky.">
            <a:extLst>
              <a:ext uri="{FF2B5EF4-FFF2-40B4-BE49-F238E27FC236}">
                <a16:creationId xmlns:a16="http://schemas.microsoft.com/office/drawing/2014/main" id="{1E6B2D9F-D330-36AA-F8B8-5261B1B000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5884" y="3339835"/>
            <a:ext cx="2117073" cy="1190854"/>
          </a:xfrm>
          <a:prstGeom prst="rect">
            <a:avLst/>
          </a:prstGeom>
          <a:ln>
            <a:noFill/>
          </a:ln>
          <a:effectLst>
            <a:outerShdw blurRad="292100" dist="139700" dir="2700000" algn="tl" rotWithShape="0">
              <a:srgbClr val="333333">
                <a:alpha val="65000"/>
              </a:srgbClr>
            </a:outerShdw>
          </a:effectLst>
        </p:spPr>
      </p:pic>
      <p:pic>
        <p:nvPicPr>
          <p:cNvPr id="15" name="Image 14" descr="A forested area is being harvested with a tree-cutting machine.">
            <a:extLst>
              <a:ext uri="{FF2B5EF4-FFF2-40B4-BE49-F238E27FC236}">
                <a16:creationId xmlns:a16="http://schemas.microsoft.com/office/drawing/2014/main" id="{CAE3F20B-7656-732D-CD4E-641DACCA88E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15324" y="1326273"/>
            <a:ext cx="2117073" cy="1190854"/>
          </a:xfrm>
          <a:prstGeom prst="rect">
            <a:avLst/>
          </a:prstGeom>
          <a:ln>
            <a:noFill/>
          </a:ln>
          <a:effectLst>
            <a:outerShdw blurRad="292100" dist="139700" dir="2700000" algn="tl" rotWithShape="0">
              <a:srgbClr val="333333">
                <a:alpha val="65000"/>
              </a:srgbClr>
            </a:outerShdw>
          </a:effectLst>
        </p:spPr>
      </p:pic>
      <p:pic>
        <p:nvPicPr>
          <p:cNvPr id="17" name="Image 16" descr="The image shows a blue truck loaded with large logs driving on a forest road through a wooded area.">
            <a:extLst>
              <a:ext uri="{FF2B5EF4-FFF2-40B4-BE49-F238E27FC236}">
                <a16:creationId xmlns:a16="http://schemas.microsoft.com/office/drawing/2014/main" id="{CC0C5845-4877-1D97-34F6-C57E4A3492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61423" y="2354114"/>
            <a:ext cx="2115526" cy="1190854"/>
          </a:xfrm>
          <a:prstGeom prst="rect">
            <a:avLst/>
          </a:prstGeom>
          <a:ln>
            <a:noFill/>
          </a:ln>
          <a:effectLst>
            <a:outerShdw blurRad="292100" dist="139700" dir="2700000" algn="tl" rotWithShape="0">
              <a:srgbClr val="333333">
                <a:alpha val="65000"/>
              </a:srgbClr>
            </a:outerShdw>
          </a:effectLst>
        </p:spPr>
      </p:pic>
      <p:pic>
        <p:nvPicPr>
          <p:cNvPr id="19" name="Image 18" descr="The image depicts a large industrial woodworking facility with multiple large log lumber stacks being processed on a series of mechanical sawmills.">
            <a:extLst>
              <a:ext uri="{FF2B5EF4-FFF2-40B4-BE49-F238E27FC236}">
                <a16:creationId xmlns:a16="http://schemas.microsoft.com/office/drawing/2014/main" id="{2B7DE748-966D-5524-B1BD-1F699B8F5FD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747697" y="4609778"/>
            <a:ext cx="2117073" cy="1190854"/>
          </a:xfrm>
          <a:prstGeom prst="rect">
            <a:avLst/>
          </a:prstGeom>
          <a:ln>
            <a:noFill/>
          </a:ln>
          <a:effectLst>
            <a:outerShdw blurRad="292100" dist="139700" dir="2700000" algn="tl" rotWithShape="0">
              <a:srgbClr val="333333">
                <a:alpha val="65000"/>
              </a:srgbClr>
            </a:outerShdw>
          </a:effectLst>
        </p:spPr>
      </p:pic>
      <p:pic>
        <p:nvPicPr>
          <p:cNvPr id="21" name="Image 20" descr="The image shows a large, metallic silo connected to a truck, loaded with stacks of wooden planks.">
            <a:extLst>
              <a:ext uri="{FF2B5EF4-FFF2-40B4-BE49-F238E27FC236}">
                <a16:creationId xmlns:a16="http://schemas.microsoft.com/office/drawing/2014/main" id="{E47A405E-5E1F-30DF-6353-0F4E475E7B7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33914" y="5539552"/>
            <a:ext cx="2115526" cy="1190854"/>
          </a:xfrm>
          <a:prstGeom prst="rect">
            <a:avLst/>
          </a:prstGeom>
          <a:ln>
            <a:noFill/>
          </a:ln>
          <a:effectLst>
            <a:outerShdw blurRad="292100" dist="139700" dir="2700000" algn="tl" rotWithShape="0">
              <a:srgbClr val="333333">
                <a:alpha val="65000"/>
              </a:srgbClr>
            </a:outerShdw>
          </a:effectLst>
        </p:spPr>
      </p:pic>
      <p:pic>
        <p:nvPicPr>
          <p:cNvPr id="23" name="Image 22" descr="The image shows a large truck with a flatbed trailer, loaded with wooden beams, parked on a clear, sunny day, surrounded by construction materials and equipment.">
            <a:extLst>
              <a:ext uri="{FF2B5EF4-FFF2-40B4-BE49-F238E27FC236}">
                <a16:creationId xmlns:a16="http://schemas.microsoft.com/office/drawing/2014/main" id="{AC4851F1-6A11-7129-0EB6-5087B2F1A2C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376550" y="4386885"/>
            <a:ext cx="2115526" cy="1190854"/>
          </a:xfrm>
          <a:prstGeom prst="rect">
            <a:avLst/>
          </a:prstGeom>
          <a:ln>
            <a:noFill/>
          </a:ln>
          <a:effectLst>
            <a:outerShdw blurRad="292100" dist="139700" dir="2700000" algn="tl" rotWithShape="0">
              <a:srgbClr val="333333">
                <a:alpha val="65000"/>
              </a:srgbClr>
            </a:outerShdw>
          </a:effectLst>
        </p:spPr>
      </p:pic>
      <p:sp>
        <p:nvSpPr>
          <p:cNvPr id="14" name="ZoneTexte 13">
            <a:extLst>
              <a:ext uri="{FF2B5EF4-FFF2-40B4-BE49-F238E27FC236}">
                <a16:creationId xmlns:a16="http://schemas.microsoft.com/office/drawing/2014/main" id="{17922D93-2A4F-CDB7-F038-47BB1400A8F6}"/>
              </a:ext>
            </a:extLst>
          </p:cNvPr>
          <p:cNvSpPr txBox="1"/>
          <p:nvPr/>
        </p:nvSpPr>
        <p:spPr>
          <a:xfrm>
            <a:off x="9806234" y="6578600"/>
            <a:ext cx="2385766" cy="279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rPr>
              <a:t>AG</a:t>
            </a:r>
            <a:r>
              <a:rPr kumimoji="0" lang="fr-FR" sz="1200" b="1" i="0" u="none" strike="noStrike" kern="1200" cap="none" spc="0" normalizeH="0" noProof="0" dirty="0">
                <a:ln>
                  <a:noFill/>
                </a:ln>
                <a:solidFill>
                  <a:schemeClr val="tx2">
                    <a:lumMod val="90000"/>
                    <a:lumOff val="10000"/>
                  </a:schemeClr>
                </a:solidFill>
                <a:effectLst/>
                <a:uLnTx/>
                <a:uFillTx/>
                <a:latin typeface="Grandview Display"/>
                <a:ea typeface="+mn-ea"/>
                <a:cs typeface="+mn-cs"/>
              </a:rPr>
              <a:t> Fransylva 43 – 5 juin 2026</a:t>
            </a:r>
            <a:endPar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endParaRPr>
          </a:p>
        </p:txBody>
      </p:sp>
      <p:pic>
        <p:nvPicPr>
          <p:cNvPr id="2" name="Image 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087154" y="865866"/>
            <a:ext cx="2106053" cy="1190854"/>
          </a:xfrm>
          <a:prstGeom prst="rect">
            <a:avLst/>
          </a:prstGeom>
          <a:ln>
            <a:noFill/>
          </a:ln>
          <a:effectLst>
            <a:outerShdw blurRad="292100" dist="139700" dir="2700000" algn="tl" rotWithShape="0">
              <a:srgbClr val="333333">
                <a:alpha val="65000"/>
              </a:srgbClr>
            </a:outerShdw>
          </a:effectLst>
        </p:spPr>
      </p:pic>
      <p:sp>
        <p:nvSpPr>
          <p:cNvPr id="3" name="ZoneTexte 2">
            <a:extLst>
              <a:ext uri="{FF2B5EF4-FFF2-40B4-BE49-F238E27FC236}">
                <a16:creationId xmlns:a16="http://schemas.microsoft.com/office/drawing/2014/main" id="{188E3182-9E15-748B-531D-078AE51156FE}"/>
              </a:ext>
            </a:extLst>
          </p:cNvPr>
          <p:cNvSpPr txBox="1"/>
          <p:nvPr/>
        </p:nvSpPr>
        <p:spPr>
          <a:xfrm>
            <a:off x="0" y="96120"/>
            <a:ext cx="12192000" cy="892552"/>
          </a:xfrm>
          <a:prstGeom prst="rect">
            <a:avLst/>
          </a:prstGeom>
          <a:noFill/>
        </p:spPr>
        <p:txBody>
          <a:bodyPr wrap="square" rtlCol="0">
            <a:spAutoFit/>
          </a:bodyPr>
          <a:lstStyle/>
          <a:p>
            <a:pPr algn="ctr"/>
            <a:r>
              <a:rPr lang="fr-FR" sz="2600" b="1" dirty="0">
                <a:solidFill>
                  <a:schemeClr val="accent6">
                    <a:lumMod val="50000"/>
                  </a:schemeClr>
                </a:solidFill>
                <a:latin typeface="Arial Rounded MT Bold" panose="020F0704030504030204" pitchFamily="34" charset="0"/>
              </a:rPr>
              <a:t>… nos forêts sont inscrites dans le cycle de production de la filière forêt-bois</a:t>
            </a:r>
          </a:p>
        </p:txBody>
      </p:sp>
    </p:spTree>
    <p:extLst>
      <p:ext uri="{BB962C8B-B14F-4D97-AF65-F5344CB8AC3E}">
        <p14:creationId xmlns:p14="http://schemas.microsoft.com/office/powerpoint/2010/main" val="2486994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30000">
              <a:schemeClr val="accent2">
                <a:lumMod val="20000"/>
                <a:lumOff val="80000"/>
              </a:schemeClr>
            </a:gs>
            <a:gs pos="62000">
              <a:schemeClr val="accent6">
                <a:lumMod val="45000"/>
                <a:lumOff val="55000"/>
              </a:schemeClr>
            </a:gs>
            <a:gs pos="79000">
              <a:schemeClr val="accent6">
                <a:lumMod val="45000"/>
                <a:lumOff val="55000"/>
              </a:schemeClr>
            </a:gs>
            <a:gs pos="100000">
              <a:schemeClr val="accent6">
                <a:lumMod val="30000"/>
                <a:lumOff val="70000"/>
              </a:schemeClr>
            </a:gs>
          </a:gsLst>
          <a:lin ang="5400000" scaled="1"/>
          <a:tileRect/>
        </a:gradFill>
        <a:effectLst/>
      </p:bgPr>
    </p:bg>
    <p:spTree>
      <p:nvGrpSpPr>
        <p:cNvPr id="1" name="">
          <a:extLst>
            <a:ext uri="{FF2B5EF4-FFF2-40B4-BE49-F238E27FC236}">
              <a16:creationId xmlns:a16="http://schemas.microsoft.com/office/drawing/2014/main" id="{8EEF46D4-7DED-52EB-83FA-5068EABEED78}"/>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87CCC9A1-AB2E-CEFB-5C76-C4441C1454A1}"/>
              </a:ext>
            </a:extLst>
          </p:cNvPr>
          <p:cNvSpPr txBox="1"/>
          <p:nvPr/>
        </p:nvSpPr>
        <p:spPr>
          <a:xfrm>
            <a:off x="9806234" y="6578600"/>
            <a:ext cx="2385766" cy="279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rPr>
              <a:t>AG</a:t>
            </a:r>
            <a:r>
              <a:rPr kumimoji="0" lang="fr-FR" sz="1200" b="1" i="0" u="none" strike="noStrike" kern="1200" cap="none" spc="0" normalizeH="0" noProof="0" dirty="0">
                <a:ln>
                  <a:noFill/>
                </a:ln>
                <a:solidFill>
                  <a:schemeClr val="tx2">
                    <a:lumMod val="90000"/>
                    <a:lumOff val="10000"/>
                  </a:schemeClr>
                </a:solidFill>
                <a:effectLst/>
                <a:uLnTx/>
                <a:uFillTx/>
                <a:latin typeface="Grandview Display"/>
                <a:ea typeface="+mn-ea"/>
                <a:cs typeface="+mn-cs"/>
              </a:rPr>
              <a:t> Fransylva 43 – 5 juin 2026</a:t>
            </a:r>
            <a:endPar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endParaRPr>
          </a:p>
        </p:txBody>
      </p:sp>
      <p:pic>
        <p:nvPicPr>
          <p:cNvPr id="5" name="Image 4" descr="The image depicts the French National Chamber of Commerce and Industry emblem, featuring the national motto of liberty, equality, and fraternity.">
            <a:extLst>
              <a:ext uri="{FF2B5EF4-FFF2-40B4-BE49-F238E27FC236}">
                <a16:creationId xmlns:a16="http://schemas.microsoft.com/office/drawing/2014/main" id="{10746FFF-9C2B-EEED-D5FE-A626605BE8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2252" y="34115"/>
            <a:ext cx="1576608" cy="645025"/>
          </a:xfrm>
          <a:prstGeom prst="rect">
            <a:avLst/>
          </a:prstGeom>
          <a:ln/>
        </p:spPr>
        <p:style>
          <a:lnRef idx="1">
            <a:schemeClr val="accent6"/>
          </a:lnRef>
          <a:fillRef idx="2">
            <a:schemeClr val="accent6"/>
          </a:fillRef>
          <a:effectRef idx="1">
            <a:schemeClr val="accent6"/>
          </a:effectRef>
          <a:fontRef idx="minor">
            <a:schemeClr val="dk1"/>
          </a:fontRef>
        </p:style>
      </p:pic>
      <p:pic>
        <p:nvPicPr>
          <p:cNvPr id="6" name="Image 5">
            <a:extLst>
              <a:ext uri="{FF2B5EF4-FFF2-40B4-BE49-F238E27FC236}">
                <a16:creationId xmlns:a16="http://schemas.microsoft.com/office/drawing/2014/main" id="{DEB58180-ECE5-7F3B-2C2B-9FA5B49CF4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6250" y="210252"/>
            <a:ext cx="2899918" cy="2174938"/>
          </a:xfrm>
          <a:prstGeom prst="rect">
            <a:avLst/>
          </a:prstGeom>
          <a:ln>
            <a:noFill/>
          </a:ln>
          <a:effectLst>
            <a:softEdge rad="112500"/>
          </a:effectLst>
        </p:spPr>
      </p:pic>
      <p:pic>
        <p:nvPicPr>
          <p:cNvPr id="2" name="Image 1">
            <a:extLst>
              <a:ext uri="{FF2B5EF4-FFF2-40B4-BE49-F238E27FC236}">
                <a16:creationId xmlns:a16="http://schemas.microsoft.com/office/drawing/2014/main" id="{35480625-546F-1448-C28D-EB82E30A82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5964" y="3754201"/>
            <a:ext cx="2823283" cy="1882189"/>
          </a:xfrm>
          <a:prstGeom prst="rect">
            <a:avLst/>
          </a:prstGeom>
          <a:ln>
            <a:noFill/>
          </a:ln>
          <a:effectLst>
            <a:softEdge rad="112500"/>
          </a:effectLst>
        </p:spPr>
      </p:pic>
      <p:pic>
        <p:nvPicPr>
          <p:cNvPr id="3" name="Image 2">
            <a:extLst>
              <a:ext uri="{FF2B5EF4-FFF2-40B4-BE49-F238E27FC236}">
                <a16:creationId xmlns:a16="http://schemas.microsoft.com/office/drawing/2014/main" id="{91ACC578-A5BB-B057-8C35-053A35A558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57707" y="1838037"/>
            <a:ext cx="3071865" cy="2046630"/>
          </a:xfrm>
          <a:prstGeom prst="rect">
            <a:avLst/>
          </a:prstGeom>
          <a:ln>
            <a:noFill/>
          </a:ln>
          <a:effectLst>
            <a:softEdge rad="112500"/>
          </a:effectLst>
        </p:spPr>
      </p:pic>
      <p:pic>
        <p:nvPicPr>
          <p:cNvPr id="7" name="Image 6">
            <a:extLst>
              <a:ext uri="{FF2B5EF4-FFF2-40B4-BE49-F238E27FC236}">
                <a16:creationId xmlns:a16="http://schemas.microsoft.com/office/drawing/2014/main" id="{71403A4D-FB68-8C86-3924-7D8FDFAA02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5964" y="530083"/>
            <a:ext cx="4056311" cy="2249985"/>
          </a:xfrm>
          <a:prstGeom prst="rect">
            <a:avLst/>
          </a:prstGeom>
          <a:ln>
            <a:noFill/>
          </a:ln>
          <a:effectLst>
            <a:softEdge rad="112500"/>
          </a:effectLst>
        </p:spPr>
      </p:pic>
      <p:pic>
        <p:nvPicPr>
          <p:cNvPr id="9" name="Image 8">
            <a:extLst>
              <a:ext uri="{FF2B5EF4-FFF2-40B4-BE49-F238E27FC236}">
                <a16:creationId xmlns:a16="http://schemas.microsoft.com/office/drawing/2014/main" id="{7556B917-125B-B232-EC4A-6655A07D40A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47636" y="4168939"/>
            <a:ext cx="3485573" cy="2323715"/>
          </a:xfrm>
          <a:prstGeom prst="rect">
            <a:avLst/>
          </a:prstGeom>
          <a:ln>
            <a:noFill/>
          </a:ln>
          <a:effectLst>
            <a:softEdge rad="112500"/>
          </a:effectLst>
        </p:spPr>
      </p:pic>
      <p:pic>
        <p:nvPicPr>
          <p:cNvPr id="10" name="Image 9">
            <a:extLst>
              <a:ext uri="{FF2B5EF4-FFF2-40B4-BE49-F238E27FC236}">
                <a16:creationId xmlns:a16="http://schemas.microsoft.com/office/drawing/2014/main" id="{B3C519FA-D81E-2435-3DC3-87EA83BEAF8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11000" y="4467891"/>
            <a:ext cx="3050500" cy="2287875"/>
          </a:xfrm>
          <a:prstGeom prst="rect">
            <a:avLst/>
          </a:prstGeom>
          <a:ln>
            <a:noFill/>
          </a:ln>
          <a:effectLst>
            <a:softEdge rad="112500"/>
          </a:effectLst>
        </p:spPr>
      </p:pic>
      <p:pic>
        <p:nvPicPr>
          <p:cNvPr id="8" name="Image 7">
            <a:extLst>
              <a:ext uri="{FF2B5EF4-FFF2-40B4-BE49-F238E27FC236}">
                <a16:creationId xmlns:a16="http://schemas.microsoft.com/office/drawing/2014/main" id="{D070E96A-48BC-9C32-4B64-9BEE0D00932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45965" y="495532"/>
            <a:ext cx="4056310" cy="2284536"/>
          </a:xfrm>
          <a:prstGeom prst="rect">
            <a:avLst/>
          </a:prstGeom>
          <a:ln>
            <a:noFill/>
          </a:ln>
          <a:effectLst>
            <a:softEdge rad="112500"/>
          </a:effectLst>
        </p:spPr>
      </p:pic>
      <p:pic>
        <p:nvPicPr>
          <p:cNvPr id="11" name="Image 10">
            <a:extLst>
              <a:ext uri="{FF2B5EF4-FFF2-40B4-BE49-F238E27FC236}">
                <a16:creationId xmlns:a16="http://schemas.microsoft.com/office/drawing/2014/main" id="{842FB555-F7BD-7B3E-988F-58279784060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96435" y="267603"/>
            <a:ext cx="3183883" cy="2204874"/>
          </a:xfrm>
          <a:prstGeom prst="rect">
            <a:avLst/>
          </a:prstGeom>
          <a:ln>
            <a:noFill/>
          </a:ln>
          <a:effectLst>
            <a:softEdge rad="112500"/>
          </a:effectLst>
        </p:spPr>
      </p:pic>
      <p:pic>
        <p:nvPicPr>
          <p:cNvPr id="12" name="Image 11">
            <a:extLst>
              <a:ext uri="{FF2B5EF4-FFF2-40B4-BE49-F238E27FC236}">
                <a16:creationId xmlns:a16="http://schemas.microsoft.com/office/drawing/2014/main" id="{88CC82E1-AC0C-8B9F-9BD1-3B238C1FC7A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757707" y="1786888"/>
            <a:ext cx="3183882" cy="2051530"/>
          </a:xfrm>
          <a:prstGeom prst="rect">
            <a:avLst/>
          </a:prstGeom>
          <a:ln>
            <a:noFill/>
          </a:ln>
          <a:effectLst>
            <a:softEdge rad="112500"/>
          </a:effectLst>
        </p:spPr>
      </p:pic>
      <p:pic>
        <p:nvPicPr>
          <p:cNvPr id="14" name="Image 13">
            <a:extLst>
              <a:ext uri="{FF2B5EF4-FFF2-40B4-BE49-F238E27FC236}">
                <a16:creationId xmlns:a16="http://schemas.microsoft.com/office/drawing/2014/main" id="{596E0FE9-230A-7BDA-D3DE-7A9C4BC6ADD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5400000">
            <a:off x="8044938" y="3588009"/>
            <a:ext cx="2690969" cy="3485573"/>
          </a:xfrm>
          <a:prstGeom prst="rect">
            <a:avLst/>
          </a:prstGeom>
          <a:ln>
            <a:noFill/>
          </a:ln>
          <a:effectLst>
            <a:softEdge rad="112500"/>
          </a:effectLst>
        </p:spPr>
      </p:pic>
      <p:pic>
        <p:nvPicPr>
          <p:cNvPr id="15" name="Image 14">
            <a:extLst>
              <a:ext uri="{FF2B5EF4-FFF2-40B4-BE49-F238E27FC236}">
                <a16:creationId xmlns:a16="http://schemas.microsoft.com/office/drawing/2014/main" id="{1B76D186-D922-7E57-C7E7-FB4F0CB81CA9}"/>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640706" y="4328863"/>
            <a:ext cx="3304700" cy="2415128"/>
          </a:xfrm>
          <a:prstGeom prst="rect">
            <a:avLst/>
          </a:prstGeom>
          <a:ln>
            <a:noFill/>
          </a:ln>
          <a:effectLst>
            <a:softEdge rad="112500"/>
          </a:effectLst>
        </p:spPr>
      </p:pic>
      <p:pic>
        <p:nvPicPr>
          <p:cNvPr id="16" name="Image 15">
            <a:extLst>
              <a:ext uri="{FF2B5EF4-FFF2-40B4-BE49-F238E27FC236}">
                <a16:creationId xmlns:a16="http://schemas.microsoft.com/office/drawing/2014/main" id="{43512C25-41EC-9E13-2C04-5123C13D9FC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65098" y="3754201"/>
            <a:ext cx="3071865" cy="2323755"/>
          </a:xfrm>
          <a:prstGeom prst="rect">
            <a:avLst/>
          </a:prstGeom>
          <a:ln>
            <a:noFill/>
          </a:ln>
          <a:effectLst>
            <a:softEdge rad="112500"/>
          </a:effectLst>
        </p:spPr>
      </p:pic>
      <p:sp>
        <p:nvSpPr>
          <p:cNvPr id="18" name="ZoneTexte 17"/>
          <p:cNvSpPr txBox="1"/>
          <p:nvPr/>
        </p:nvSpPr>
        <p:spPr>
          <a:xfrm>
            <a:off x="1662388" y="3118839"/>
            <a:ext cx="6710705"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b="1" dirty="0">
                <a:latin typeface="Grandview Display"/>
              </a:rPr>
              <a:t> Quelle perception avons-nous de la forêt?</a:t>
            </a:r>
          </a:p>
        </p:txBody>
      </p:sp>
      <p:sp>
        <p:nvSpPr>
          <p:cNvPr id="17" name="ZoneTexte 16">
            <a:extLst>
              <a:ext uri="{FF2B5EF4-FFF2-40B4-BE49-F238E27FC236}">
                <a16:creationId xmlns:a16="http://schemas.microsoft.com/office/drawing/2014/main" id="{EE23FC25-2AD5-688A-56DA-365F6BC41497}"/>
              </a:ext>
            </a:extLst>
          </p:cNvPr>
          <p:cNvSpPr txBox="1"/>
          <p:nvPr/>
        </p:nvSpPr>
        <p:spPr>
          <a:xfrm>
            <a:off x="1662388" y="3119946"/>
            <a:ext cx="6710705"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b="1" dirty="0">
                <a:latin typeface="Grandview Display"/>
              </a:rPr>
              <a:t>Aujourd’hui, cette perception évolue…</a:t>
            </a:r>
          </a:p>
        </p:txBody>
      </p:sp>
    </p:spTree>
    <p:extLst>
      <p:ext uri="{BB962C8B-B14F-4D97-AF65-F5344CB8AC3E}">
        <p14:creationId xmlns:p14="http://schemas.microsoft.com/office/powerpoint/2010/main" val="2131140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51000">
              <a:schemeClr val="tx2">
                <a:lumMod val="10000"/>
                <a:lumOff val="90000"/>
              </a:schemeClr>
            </a:gs>
            <a:gs pos="86000">
              <a:schemeClr val="accent6">
                <a:lumMod val="45000"/>
                <a:lumOff val="55000"/>
              </a:schemeClr>
            </a:gs>
            <a:gs pos="93000">
              <a:schemeClr val="accent6">
                <a:lumMod val="45000"/>
                <a:lumOff val="55000"/>
              </a:schemeClr>
            </a:gs>
            <a:gs pos="96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17922D93-2A4F-CDB7-F038-47BB1400A8F6}"/>
              </a:ext>
            </a:extLst>
          </p:cNvPr>
          <p:cNvSpPr txBox="1"/>
          <p:nvPr/>
        </p:nvSpPr>
        <p:spPr>
          <a:xfrm>
            <a:off x="9806234" y="6578600"/>
            <a:ext cx="2385766" cy="279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rPr>
              <a:t>AG</a:t>
            </a:r>
            <a:r>
              <a:rPr kumimoji="0" lang="fr-FR" sz="1200" b="1" i="0" u="none" strike="noStrike" kern="1200" cap="none" spc="0" normalizeH="0" noProof="0" dirty="0">
                <a:ln>
                  <a:noFill/>
                </a:ln>
                <a:solidFill>
                  <a:schemeClr val="tx2">
                    <a:lumMod val="90000"/>
                    <a:lumOff val="10000"/>
                  </a:schemeClr>
                </a:solidFill>
                <a:effectLst/>
                <a:uLnTx/>
                <a:uFillTx/>
                <a:latin typeface="Grandview Display"/>
                <a:ea typeface="+mn-ea"/>
                <a:cs typeface="+mn-cs"/>
              </a:rPr>
              <a:t> Fransylva 43 – 5 juin 2026</a:t>
            </a:r>
            <a:endPar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endParaRPr>
          </a:p>
        </p:txBody>
      </p:sp>
      <p:pic>
        <p:nvPicPr>
          <p:cNvPr id="5" name="Image 4" descr="The image depicts the French National Chamber of Commerce and Industry emblem, featuring the national motto of liberty, equality, and fraternity.">
            <a:extLst>
              <a:ext uri="{FF2B5EF4-FFF2-40B4-BE49-F238E27FC236}">
                <a16:creationId xmlns:a16="http://schemas.microsoft.com/office/drawing/2014/main" id="{77895325-481A-798D-131D-5FC1854D6E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2252" y="34115"/>
            <a:ext cx="1576608" cy="645025"/>
          </a:xfrm>
          <a:prstGeom prst="rect">
            <a:avLst/>
          </a:prstGeom>
          <a:ln/>
        </p:spPr>
        <p:style>
          <a:lnRef idx="1">
            <a:schemeClr val="accent6"/>
          </a:lnRef>
          <a:fillRef idx="2">
            <a:schemeClr val="accent6"/>
          </a:fillRef>
          <a:effectRef idx="1">
            <a:schemeClr val="accent6"/>
          </a:effectRef>
          <a:fontRef idx="minor">
            <a:schemeClr val="dk1"/>
          </a:fontRef>
        </p:style>
      </p:pic>
      <p:pic>
        <p:nvPicPr>
          <p:cNvPr id="10" name="Image 9" descr="The image depicts a temperature graph illustrating the Earth's historical temperature changes, highlighting significant climate events such as the disappearance of Homo erectus and Homo neanderthalensis.&#10;&#10;Le contenu généré par l’IA peut être incorrect.">
            <a:extLst>
              <a:ext uri="{FF2B5EF4-FFF2-40B4-BE49-F238E27FC236}">
                <a16:creationId xmlns:a16="http://schemas.microsoft.com/office/drawing/2014/main" id="{6A401B17-B48B-49D9-D45E-A127E64EFC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891" y="1283702"/>
            <a:ext cx="5354571" cy="3610535"/>
          </a:xfrm>
          <a:prstGeom prst="rect">
            <a:avLst/>
          </a:prstGeom>
          <a:ln>
            <a:noFill/>
          </a:ln>
          <a:effectLst>
            <a:outerShdw blurRad="292100" dist="139700" dir="2700000" algn="tl" rotWithShape="0">
              <a:srgbClr val="333333">
                <a:alpha val="65000"/>
              </a:srgbClr>
            </a:outerShdw>
          </a:effectLst>
        </p:spPr>
      </p:pic>
      <p:sp>
        <p:nvSpPr>
          <p:cNvPr id="14" name="ZoneTexte 13">
            <a:extLst>
              <a:ext uri="{FF2B5EF4-FFF2-40B4-BE49-F238E27FC236}">
                <a16:creationId xmlns:a16="http://schemas.microsoft.com/office/drawing/2014/main" id="{496ABFFE-3B54-339C-AC29-3008DCD472C2}"/>
              </a:ext>
            </a:extLst>
          </p:cNvPr>
          <p:cNvSpPr txBox="1"/>
          <p:nvPr/>
        </p:nvSpPr>
        <p:spPr>
          <a:xfrm>
            <a:off x="212437" y="152804"/>
            <a:ext cx="5573026" cy="461665"/>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fr-FR" sz="2400" b="1" dirty="0">
                <a:latin typeface="Arial Rounded MT Bold" panose="020F0704030504030204" pitchFamily="34" charset="0"/>
              </a:rPr>
              <a:t>Pourquoi cette soudaine évolution ? </a:t>
            </a:r>
          </a:p>
        </p:txBody>
      </p:sp>
      <p:pic>
        <p:nvPicPr>
          <p:cNvPr id="16" name="Image 15" descr="The graph shows the temperature changes in the Northern Hemisphere over the last 2000 years, indicating a significant rise in recent centuries.">
            <a:extLst>
              <a:ext uri="{FF2B5EF4-FFF2-40B4-BE49-F238E27FC236}">
                <a16:creationId xmlns:a16="http://schemas.microsoft.com/office/drawing/2014/main" id="{5F7ABC7A-12E3-5977-4BC9-A4A8BCC57D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5198" y="2933552"/>
            <a:ext cx="5476802" cy="3480361"/>
          </a:xfrm>
          <a:prstGeom prst="rect">
            <a:avLst/>
          </a:prstGeom>
        </p:spPr>
      </p:pic>
    </p:spTree>
    <p:extLst>
      <p:ext uri="{BB962C8B-B14F-4D97-AF65-F5344CB8AC3E}">
        <p14:creationId xmlns:p14="http://schemas.microsoft.com/office/powerpoint/2010/main" val="96666395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51000">
              <a:schemeClr val="bg2">
                <a:lumMod val="90000"/>
              </a:schemeClr>
            </a:gs>
            <a:gs pos="86000">
              <a:schemeClr val="accent6">
                <a:lumMod val="45000"/>
                <a:lumOff val="55000"/>
              </a:schemeClr>
            </a:gs>
            <a:gs pos="93000">
              <a:schemeClr val="accent6">
                <a:lumMod val="45000"/>
                <a:lumOff val="55000"/>
              </a:schemeClr>
            </a:gs>
            <a:gs pos="96000">
              <a:schemeClr val="accent6">
                <a:lumMod val="30000"/>
                <a:lumOff val="70000"/>
              </a:schemeClr>
            </a:gs>
          </a:gsLst>
          <a:lin ang="5400000" scaled="1"/>
          <a:tileRect/>
        </a:gradFill>
        <a:effectLst/>
      </p:bgPr>
    </p:bg>
    <p:spTree>
      <p:nvGrpSpPr>
        <p:cNvPr id="1" name="">
          <a:extLst>
            <a:ext uri="{FF2B5EF4-FFF2-40B4-BE49-F238E27FC236}">
              <a16:creationId xmlns:a16="http://schemas.microsoft.com/office/drawing/2014/main" id="{87FFB3A5-5756-DF56-4946-ABCC993D61E0}"/>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1B111C24-DF3F-CE3B-5A31-B27EDB9674D7}"/>
              </a:ext>
            </a:extLst>
          </p:cNvPr>
          <p:cNvSpPr txBox="1"/>
          <p:nvPr/>
        </p:nvSpPr>
        <p:spPr>
          <a:xfrm>
            <a:off x="9806234" y="6578600"/>
            <a:ext cx="2385766" cy="279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rPr>
              <a:t>AG</a:t>
            </a:r>
            <a:r>
              <a:rPr kumimoji="0" lang="fr-FR" sz="1200" b="1" i="0" u="none" strike="noStrike" kern="1200" cap="none" spc="0" normalizeH="0" noProof="0" dirty="0">
                <a:ln>
                  <a:noFill/>
                </a:ln>
                <a:solidFill>
                  <a:schemeClr val="tx2">
                    <a:lumMod val="90000"/>
                    <a:lumOff val="10000"/>
                  </a:schemeClr>
                </a:solidFill>
                <a:effectLst/>
                <a:uLnTx/>
                <a:uFillTx/>
                <a:latin typeface="Grandview Display"/>
                <a:ea typeface="+mn-ea"/>
                <a:cs typeface="+mn-cs"/>
              </a:rPr>
              <a:t> Fransylva 43 – 5 juin 2026</a:t>
            </a:r>
            <a:endPar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endParaRPr>
          </a:p>
        </p:txBody>
      </p:sp>
      <p:pic>
        <p:nvPicPr>
          <p:cNvPr id="5" name="Image 4" descr="The image depicts the French National Chamber of Commerce and Industry emblem, featuring the national motto of liberty, equality, and fraternity.">
            <a:extLst>
              <a:ext uri="{FF2B5EF4-FFF2-40B4-BE49-F238E27FC236}">
                <a16:creationId xmlns:a16="http://schemas.microsoft.com/office/drawing/2014/main" id="{C0AA2454-29FA-C028-C9D9-F906F05841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2252" y="34115"/>
            <a:ext cx="1576608" cy="645025"/>
          </a:xfrm>
          <a:prstGeom prst="rect">
            <a:avLst/>
          </a:prstGeom>
          <a:ln/>
        </p:spPr>
        <p:style>
          <a:lnRef idx="1">
            <a:schemeClr val="accent6"/>
          </a:lnRef>
          <a:fillRef idx="2">
            <a:schemeClr val="accent6"/>
          </a:fillRef>
          <a:effectRef idx="1">
            <a:schemeClr val="accent6"/>
          </a:effectRef>
          <a:fontRef idx="minor">
            <a:schemeClr val="dk1"/>
          </a:fontRef>
        </p:style>
      </p:pic>
      <p:sp>
        <p:nvSpPr>
          <p:cNvPr id="14" name="ZoneTexte 13">
            <a:extLst>
              <a:ext uri="{FF2B5EF4-FFF2-40B4-BE49-F238E27FC236}">
                <a16:creationId xmlns:a16="http://schemas.microsoft.com/office/drawing/2014/main" id="{5000CECF-1E64-3270-3D69-6D691C87716C}"/>
              </a:ext>
            </a:extLst>
          </p:cNvPr>
          <p:cNvSpPr txBox="1"/>
          <p:nvPr/>
        </p:nvSpPr>
        <p:spPr>
          <a:xfrm>
            <a:off x="448230" y="356627"/>
            <a:ext cx="5624324" cy="461665"/>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rtlCol="0">
            <a:spAutoFit/>
          </a:bodyPr>
          <a:lstStyle/>
          <a:p>
            <a:r>
              <a:rPr lang="fr-FR" sz="2400" b="1" dirty="0">
                <a:solidFill>
                  <a:schemeClr val="accent6">
                    <a:lumMod val="75000"/>
                  </a:schemeClr>
                </a:solidFill>
                <a:latin typeface="Arial Rounded MT Bold" panose="020F0704030504030204" pitchFamily="34" charset="0"/>
              </a:rPr>
              <a:t>Pourquoi </a:t>
            </a:r>
            <a:r>
              <a:rPr lang="fr-FR" sz="2400" b="1">
                <a:solidFill>
                  <a:schemeClr val="accent6">
                    <a:lumMod val="75000"/>
                  </a:schemeClr>
                </a:solidFill>
                <a:latin typeface="Arial Rounded MT Bold" panose="020F0704030504030204" pitchFamily="34" charset="0"/>
              </a:rPr>
              <a:t>cette évolution? </a:t>
            </a:r>
            <a:endParaRPr lang="fr-FR" sz="2400" b="1" dirty="0">
              <a:solidFill>
                <a:schemeClr val="accent6">
                  <a:lumMod val="75000"/>
                </a:schemeClr>
              </a:solidFill>
              <a:latin typeface="Arial Rounded MT Bold" panose="020F0704030504030204" pitchFamily="34" charset="0"/>
            </a:endParaRPr>
          </a:p>
        </p:txBody>
      </p:sp>
      <p:pic>
        <p:nvPicPr>
          <p:cNvPr id="3" name="Image 2" descr="The image is a line graph depicting the Oceanic Niￃﾱo Index from 1950 to 2012, indicating temperature anomalies at the equatorial Pacific, with color-coded bars representing different levels of El Niￃﾱo and La Niￃﾱa events.">
            <a:extLst>
              <a:ext uri="{FF2B5EF4-FFF2-40B4-BE49-F238E27FC236}">
                <a16:creationId xmlns:a16="http://schemas.microsoft.com/office/drawing/2014/main" id="{43A71E42-E732-6708-BC86-96C68BF156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6736" y="3112770"/>
            <a:ext cx="5655065" cy="3238500"/>
          </a:xfrm>
          <a:prstGeom prst="rect">
            <a:avLst/>
          </a:prstGeom>
        </p:spPr>
      </p:pic>
      <p:pic>
        <p:nvPicPr>
          <p:cNvPr id="7" name="Image 6" descr="The image depicts a graph showing the historical evolution of Earth's temperature and CO2 concentration in the atmosphere over the past 800,000 years.&#10;&#10;Le contenu généré par l’IA peut être incorrect.">
            <a:extLst>
              <a:ext uri="{FF2B5EF4-FFF2-40B4-BE49-F238E27FC236}">
                <a16:creationId xmlns:a16="http://schemas.microsoft.com/office/drawing/2014/main" id="{473875F5-A672-538F-CE54-03E2ABADFD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8230" y="1538387"/>
            <a:ext cx="5257800" cy="3479960"/>
          </a:xfrm>
          <a:prstGeom prst="rect">
            <a:avLst/>
          </a:prstGeom>
        </p:spPr>
      </p:pic>
    </p:spTree>
    <p:extLst>
      <p:ext uri="{BB962C8B-B14F-4D97-AF65-F5344CB8AC3E}">
        <p14:creationId xmlns:p14="http://schemas.microsoft.com/office/powerpoint/2010/main" val="25108554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E8B4DD-7663-C319-A4EF-B9EC13398861}"/>
            </a:ext>
          </a:extLst>
        </p:cNvPr>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 2" descr="The image contrasts a flourishing green tree in a lush field with a barren, cracked earth under a stormy sky.&#10;&#10;Le contenu généré par l’IA peut être incorrect.">
            <a:extLst>
              <a:ext uri="{FF2B5EF4-FFF2-40B4-BE49-F238E27FC236}">
                <a16:creationId xmlns:a16="http://schemas.microsoft.com/office/drawing/2014/main" id="{4997856E-4410-AAEB-6ADF-49600F08923C}"/>
              </a:ext>
            </a:extLst>
          </p:cNvPr>
          <p:cNvPicPr>
            <a:picLocks noChangeAspect="1"/>
          </p:cNvPicPr>
          <p:nvPr/>
        </p:nvPicPr>
        <p:blipFill>
          <a:blip r:embed="rId2">
            <a:extLst>
              <a:ext uri="{28A0092B-C50C-407E-A947-70E740481C1C}">
                <a14:useLocalDpi xmlns:a14="http://schemas.microsoft.com/office/drawing/2010/main" val="0"/>
              </a:ext>
            </a:extLst>
          </a:blip>
          <a:srcRect l="11764" r="14212"/>
          <a:stretch>
            <a:fillRect/>
          </a:stretch>
        </p:blipFill>
        <p:spPr>
          <a:xfrm>
            <a:off x="0" y="0"/>
            <a:ext cx="9669642" cy="6857990"/>
          </a:xfrm>
          <a:prstGeom prst="rect">
            <a:avLst/>
          </a:prstGeom>
        </p:spPr>
      </p:pic>
      <p:sp>
        <p:nvSpPr>
          <p:cNvPr id="32" name="Rectangle 3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ZoneTexte 5">
            <a:extLst>
              <a:ext uri="{FF2B5EF4-FFF2-40B4-BE49-F238E27FC236}">
                <a16:creationId xmlns:a16="http://schemas.microsoft.com/office/drawing/2014/main" id="{45F20ADE-2C06-9BCE-A8F1-A2FDA93CEC4A}"/>
              </a:ext>
            </a:extLst>
          </p:cNvPr>
          <p:cNvSpPr txBox="1"/>
          <p:nvPr/>
        </p:nvSpPr>
        <p:spPr>
          <a:xfrm>
            <a:off x="7821170" y="1897189"/>
            <a:ext cx="4134610" cy="2735323"/>
          </a:xfrm>
          <a:prstGeom prst="rect">
            <a:avLst/>
          </a:prstGeom>
        </p:spPr>
        <p:txBody>
          <a:bodyPr vert="horz" lIns="91440" tIns="45720" rIns="91440" bIns="45720" rtlCol="0">
            <a:normAutofit fontScale="77500" lnSpcReduction="20000"/>
          </a:bodyPr>
          <a:lstStyle/>
          <a:p>
            <a:pPr algn="ctr">
              <a:lnSpc>
                <a:spcPct val="90000"/>
              </a:lnSpc>
              <a:spcAft>
                <a:spcPts val="600"/>
              </a:spcAft>
            </a:pPr>
            <a:r>
              <a:rPr lang="en-US" sz="2400" b="1" dirty="0" err="1">
                <a:latin typeface="Arial Rounded MT Bold" panose="020F0704030504030204" pitchFamily="34" charset="0"/>
              </a:rPr>
              <a:t>L’alternance</a:t>
            </a:r>
            <a:r>
              <a:rPr lang="en-US" sz="2400" b="1" dirty="0">
                <a:latin typeface="Arial Rounded MT Bold" panose="020F0704030504030204" pitchFamily="34" charset="0"/>
              </a:rPr>
              <a:t> </a:t>
            </a:r>
            <a:r>
              <a:rPr lang="en-US" sz="2400" b="1" dirty="0" err="1">
                <a:latin typeface="Arial Rounded MT Bold" panose="020F0704030504030204" pitchFamily="34" charset="0"/>
              </a:rPr>
              <a:t>irrégulière</a:t>
            </a:r>
            <a:r>
              <a:rPr lang="en-US" sz="2400" b="1" dirty="0">
                <a:latin typeface="Arial Rounded MT Bold" panose="020F0704030504030204" pitchFamily="34" charset="0"/>
              </a:rPr>
              <a:t> de </a:t>
            </a:r>
            <a:r>
              <a:rPr lang="en-US" sz="2400" b="1" dirty="0" err="1">
                <a:latin typeface="Arial Rounded MT Bold" panose="020F0704030504030204" pitchFamily="34" charset="0"/>
              </a:rPr>
              <a:t>périodes</a:t>
            </a:r>
            <a:r>
              <a:rPr lang="en-US" sz="2400" b="1" dirty="0">
                <a:latin typeface="Arial Rounded MT Bold" panose="020F0704030504030204" pitchFamily="34" charset="0"/>
              </a:rPr>
              <a:t> :</a:t>
            </a:r>
          </a:p>
          <a:p>
            <a:pPr algn="ctr">
              <a:lnSpc>
                <a:spcPct val="90000"/>
              </a:lnSpc>
              <a:spcAft>
                <a:spcPts val="600"/>
              </a:spcAft>
            </a:pPr>
            <a:r>
              <a:rPr lang="en-US" sz="2400" b="1" dirty="0">
                <a:latin typeface="Arial Rounded MT Bold" panose="020F0704030504030204" pitchFamily="34" charset="0"/>
              </a:rPr>
              <a:t>. </a:t>
            </a:r>
            <a:r>
              <a:rPr lang="en-US" sz="2400" b="1" dirty="0" err="1">
                <a:latin typeface="Arial Rounded MT Bold" panose="020F0704030504030204" pitchFamily="34" charset="0"/>
              </a:rPr>
              <a:t>sèches</a:t>
            </a:r>
            <a:r>
              <a:rPr lang="en-US" sz="2400" b="1" dirty="0">
                <a:latin typeface="Arial Rounded MT Bold" panose="020F0704030504030204" pitchFamily="34" charset="0"/>
              </a:rPr>
              <a:t> et </a:t>
            </a:r>
            <a:r>
              <a:rPr lang="en-US" sz="2400" b="1" dirty="0" err="1">
                <a:latin typeface="Arial Rounded MT Bold" panose="020F0704030504030204" pitchFamily="34" charset="0"/>
              </a:rPr>
              <a:t>chaudes</a:t>
            </a:r>
            <a:r>
              <a:rPr lang="en-US" sz="2400" b="1" dirty="0">
                <a:latin typeface="Arial Rounded MT Bold" panose="020F0704030504030204" pitchFamily="34" charset="0"/>
              </a:rPr>
              <a:t> (</a:t>
            </a:r>
            <a:r>
              <a:rPr lang="en-US" sz="2400" b="1" dirty="0" err="1">
                <a:latin typeface="Arial Rounded MT Bold" panose="020F0704030504030204" pitchFamily="34" charset="0"/>
              </a:rPr>
              <a:t>voir</a:t>
            </a:r>
            <a:r>
              <a:rPr lang="en-US" sz="2400" b="1" dirty="0">
                <a:latin typeface="Arial Rounded MT Bold" panose="020F0704030504030204" pitchFamily="34" charset="0"/>
              </a:rPr>
              <a:t> </a:t>
            </a:r>
            <a:r>
              <a:rPr lang="en-US" sz="2400" b="1" dirty="0" err="1">
                <a:latin typeface="Arial Rounded MT Bold" panose="020F0704030504030204" pitchFamily="34" charset="0"/>
              </a:rPr>
              <a:t>caniculaires</a:t>
            </a:r>
            <a:r>
              <a:rPr lang="en-US" sz="2400" b="1" dirty="0">
                <a:latin typeface="Arial Rounded MT Bold" panose="020F0704030504030204" pitchFamily="34" charset="0"/>
              </a:rPr>
              <a:t>), </a:t>
            </a:r>
          </a:p>
          <a:p>
            <a:pPr algn="ctr">
              <a:lnSpc>
                <a:spcPct val="90000"/>
              </a:lnSpc>
              <a:spcAft>
                <a:spcPts val="600"/>
              </a:spcAft>
            </a:pPr>
            <a:r>
              <a:rPr lang="en-US" sz="2400" b="1" dirty="0">
                <a:latin typeface="Arial Rounded MT Bold" panose="020F0704030504030204" pitchFamily="34" charset="0"/>
              </a:rPr>
              <a:t>  .</a:t>
            </a:r>
            <a:r>
              <a:rPr lang="en-US" sz="2400" b="1" dirty="0" err="1">
                <a:latin typeface="Arial Rounded MT Bold" panose="020F0704030504030204" pitchFamily="34" charset="0"/>
              </a:rPr>
              <a:t>fraiches</a:t>
            </a:r>
            <a:r>
              <a:rPr lang="en-US" sz="2400" b="1" dirty="0">
                <a:latin typeface="Arial Rounded MT Bold" panose="020F0704030504030204" pitchFamily="34" charset="0"/>
              </a:rPr>
              <a:t> et </a:t>
            </a:r>
            <a:r>
              <a:rPr lang="en-US" sz="2400" b="1" dirty="0" err="1">
                <a:latin typeface="Arial Rounded MT Bold" panose="020F0704030504030204" pitchFamily="34" charset="0"/>
              </a:rPr>
              <a:t>pluvieuses</a:t>
            </a:r>
            <a:r>
              <a:rPr lang="en-US" sz="2400" b="1" dirty="0">
                <a:latin typeface="Arial Rounded MT Bold" panose="020F0704030504030204" pitchFamily="34" charset="0"/>
              </a:rPr>
              <a:t>,</a:t>
            </a:r>
          </a:p>
          <a:p>
            <a:pPr algn="ctr">
              <a:lnSpc>
                <a:spcPct val="90000"/>
              </a:lnSpc>
              <a:spcAft>
                <a:spcPts val="600"/>
              </a:spcAft>
            </a:pPr>
            <a:r>
              <a:rPr lang="en-US" sz="2400" b="1" dirty="0">
                <a:latin typeface="Arial Rounded MT Bold" panose="020F0704030504030204" pitchFamily="34" charset="0"/>
              </a:rPr>
              <a:t> .de gel et de </a:t>
            </a:r>
            <a:r>
              <a:rPr lang="en-US" sz="2400" b="1" dirty="0" err="1">
                <a:latin typeface="Arial Rounded MT Bold" panose="020F0704030504030204" pitchFamily="34" charset="0"/>
              </a:rPr>
              <a:t>dégel</a:t>
            </a:r>
            <a:r>
              <a:rPr lang="en-US" sz="2400" b="1" dirty="0">
                <a:latin typeface="Arial Rounded MT Bold" panose="020F0704030504030204" pitchFamily="34" charset="0"/>
              </a:rPr>
              <a:t> </a:t>
            </a:r>
          </a:p>
          <a:p>
            <a:pPr algn="ctr">
              <a:lnSpc>
                <a:spcPct val="90000"/>
              </a:lnSpc>
              <a:spcAft>
                <a:spcPts val="600"/>
              </a:spcAft>
            </a:pPr>
            <a:r>
              <a:rPr lang="en-US" sz="2400" b="1" dirty="0" err="1">
                <a:latin typeface="Arial Rounded MT Bold" panose="020F0704030504030204" pitchFamily="34" charset="0"/>
              </a:rPr>
              <a:t>crée</a:t>
            </a:r>
            <a:r>
              <a:rPr lang="en-US" sz="2400" b="1" dirty="0">
                <a:latin typeface="Arial Rounded MT Bold" panose="020F0704030504030204" pitchFamily="34" charset="0"/>
              </a:rPr>
              <a:t> un </a:t>
            </a:r>
            <a:r>
              <a:rPr lang="en-US" sz="2400" b="1" dirty="0" err="1">
                <a:latin typeface="Arial Rounded MT Bold" panose="020F0704030504030204" pitchFamily="34" charset="0"/>
              </a:rPr>
              <a:t>déséquilibre</a:t>
            </a:r>
            <a:r>
              <a:rPr lang="en-US" sz="2400" b="1" dirty="0">
                <a:latin typeface="Arial Rounded MT Bold" panose="020F0704030504030204" pitchFamily="34" charset="0"/>
              </a:rPr>
              <a:t> certain </a:t>
            </a:r>
            <a:r>
              <a:rPr lang="en-US" sz="2400" b="1" dirty="0" err="1">
                <a:latin typeface="Arial Rounded MT Bold" panose="020F0704030504030204" pitchFamily="34" charset="0"/>
              </a:rPr>
              <a:t>lors</a:t>
            </a:r>
            <a:r>
              <a:rPr lang="en-US" sz="2400" b="1" dirty="0">
                <a:latin typeface="Arial Rounded MT Bold" panose="020F0704030504030204" pitchFamily="34" charset="0"/>
              </a:rPr>
              <a:t> des </a:t>
            </a:r>
            <a:r>
              <a:rPr lang="en-US" sz="2400" b="1" dirty="0" err="1">
                <a:latin typeface="Arial Rounded MT Bold" panose="020F0704030504030204" pitchFamily="34" charset="0"/>
              </a:rPr>
              <a:t>réactions</a:t>
            </a:r>
            <a:r>
              <a:rPr lang="en-US" sz="2400" b="1" dirty="0">
                <a:latin typeface="Arial Rounded MT Bold" panose="020F0704030504030204" pitchFamily="34" charset="0"/>
              </a:rPr>
              <a:t> </a:t>
            </a:r>
            <a:r>
              <a:rPr lang="en-US" sz="2400" b="1" dirty="0" err="1">
                <a:latin typeface="Arial Rounded MT Bold" panose="020F0704030504030204" pitchFamily="34" charset="0"/>
              </a:rPr>
              <a:t>liées</a:t>
            </a:r>
            <a:r>
              <a:rPr lang="en-US" sz="2400" b="1" dirty="0">
                <a:latin typeface="Arial Rounded MT Bold" panose="020F0704030504030204" pitchFamily="34" charset="0"/>
              </a:rPr>
              <a:t> au </a:t>
            </a:r>
            <a:r>
              <a:rPr lang="en-US" sz="2400" b="1" dirty="0" err="1">
                <a:latin typeface="Arial Rounded MT Bold" panose="020F0704030504030204" pitchFamily="34" charset="0"/>
              </a:rPr>
              <a:t>métabolisme</a:t>
            </a:r>
            <a:r>
              <a:rPr lang="en-US" sz="2400" b="1" dirty="0">
                <a:latin typeface="Arial Rounded MT Bold" panose="020F0704030504030204" pitchFamily="34" charset="0"/>
              </a:rPr>
              <a:t> de </a:t>
            </a:r>
            <a:r>
              <a:rPr lang="en-US" sz="2400" b="1" dirty="0" err="1">
                <a:latin typeface="Arial Rounded MT Bold" panose="020F0704030504030204" pitchFamily="34" charset="0"/>
              </a:rPr>
              <a:t>l’arbre</a:t>
            </a:r>
            <a:r>
              <a:rPr lang="en-US" sz="2400" b="1" dirty="0">
                <a:latin typeface="Arial Rounded MT Bold" panose="020F0704030504030204" pitchFamily="34" charset="0"/>
              </a:rPr>
              <a:t>.</a:t>
            </a:r>
          </a:p>
          <a:p>
            <a:pPr>
              <a:lnSpc>
                <a:spcPct val="90000"/>
              </a:lnSpc>
              <a:spcAft>
                <a:spcPts val="600"/>
              </a:spcAft>
            </a:pPr>
            <a:r>
              <a:rPr lang="en-US" sz="2000" dirty="0">
                <a:latin typeface="Arial Rounded MT Bold" panose="020F0704030504030204" pitchFamily="34" charset="0"/>
              </a:rPr>
              <a:t> </a:t>
            </a:r>
            <a:r>
              <a:rPr lang="en-US" sz="1500" dirty="0">
                <a:latin typeface="Arial Rounded MT Bold" panose="020F0704030504030204" pitchFamily="34" charset="0"/>
              </a:rPr>
              <a:t>(= </a:t>
            </a:r>
            <a:r>
              <a:rPr lang="en-US" sz="1500" i="1" dirty="0" err="1">
                <a:latin typeface="Arial Rounded MT Bold" panose="020F0704030504030204" pitchFamily="34" charset="0"/>
              </a:rPr>
              <a:t>réactions</a:t>
            </a:r>
            <a:r>
              <a:rPr lang="en-US" sz="1500" i="1" dirty="0">
                <a:latin typeface="Arial Rounded MT Bold" panose="020F0704030504030204" pitchFamily="34" charset="0"/>
              </a:rPr>
              <a:t> </a:t>
            </a:r>
            <a:r>
              <a:rPr lang="en-US" sz="1500" i="1" dirty="0" err="1">
                <a:latin typeface="Arial Rounded MT Bold" panose="020F0704030504030204" pitchFamily="34" charset="0"/>
              </a:rPr>
              <a:t>chimiques</a:t>
            </a:r>
            <a:r>
              <a:rPr lang="en-US" sz="1500" i="1" dirty="0">
                <a:latin typeface="Arial Rounded MT Bold" panose="020F0704030504030204" pitchFamily="34" charset="0"/>
              </a:rPr>
              <a:t> </a:t>
            </a:r>
            <a:r>
              <a:rPr lang="en-US" sz="1500" i="1" dirty="0" err="1">
                <a:latin typeface="Arial Rounded MT Bold" panose="020F0704030504030204" pitchFamily="34" charset="0"/>
              </a:rPr>
              <a:t>permettant</a:t>
            </a:r>
            <a:r>
              <a:rPr lang="en-US" sz="1500" i="1" dirty="0">
                <a:latin typeface="Arial Rounded MT Bold" panose="020F0704030504030204" pitchFamily="34" charset="0"/>
              </a:rPr>
              <a:t> de </a:t>
            </a:r>
            <a:r>
              <a:rPr lang="en-US" sz="1500" i="1" dirty="0" err="1">
                <a:latin typeface="Arial Rounded MT Bold" panose="020F0704030504030204" pitchFamily="34" charset="0"/>
              </a:rPr>
              <a:t>produire</a:t>
            </a:r>
            <a:r>
              <a:rPr lang="en-US" sz="1500" i="1" dirty="0">
                <a:latin typeface="Arial Rounded MT Bold" panose="020F0704030504030204" pitchFamily="34" charset="0"/>
              </a:rPr>
              <a:t> </a:t>
            </a:r>
            <a:r>
              <a:rPr lang="en-US" sz="1500" i="1" dirty="0" err="1">
                <a:latin typeface="Arial Rounded MT Bold" panose="020F0704030504030204" pitchFamily="34" charset="0"/>
              </a:rPr>
              <a:t>l’énergie</a:t>
            </a:r>
            <a:r>
              <a:rPr lang="en-US" sz="1500" i="1" dirty="0">
                <a:latin typeface="Arial Rounded MT Bold" panose="020F0704030504030204" pitchFamily="34" charset="0"/>
              </a:rPr>
              <a:t> </a:t>
            </a:r>
            <a:r>
              <a:rPr lang="en-US" sz="1500" i="1" dirty="0" err="1">
                <a:latin typeface="Arial Rounded MT Bold" panose="020F0704030504030204" pitchFamily="34" charset="0"/>
              </a:rPr>
              <a:t>nécessaire</a:t>
            </a:r>
            <a:r>
              <a:rPr lang="en-US" sz="1500" i="1" dirty="0">
                <a:latin typeface="Arial Rounded MT Bold" panose="020F0704030504030204" pitchFamily="34" charset="0"/>
              </a:rPr>
              <a:t> au </a:t>
            </a:r>
            <a:r>
              <a:rPr lang="en-US" sz="1500" i="1" dirty="0" err="1">
                <a:latin typeface="Arial Rounded MT Bold" panose="020F0704030504030204" pitchFamily="34" charset="0"/>
              </a:rPr>
              <a:t>fonctionnement</a:t>
            </a:r>
            <a:r>
              <a:rPr lang="en-US" sz="1500" i="1" dirty="0">
                <a:latin typeface="Arial Rounded MT Bold" panose="020F0704030504030204" pitchFamily="34" charset="0"/>
              </a:rPr>
              <a:t> </a:t>
            </a:r>
            <a:r>
              <a:rPr lang="en-US" sz="1500" i="1" dirty="0" err="1">
                <a:latin typeface="Arial Rounded MT Bold" panose="020F0704030504030204" pitchFamily="34" charset="0"/>
              </a:rPr>
              <a:t>cellulaire</a:t>
            </a:r>
            <a:r>
              <a:rPr lang="en-US" sz="1500" dirty="0">
                <a:latin typeface="Arial Rounded MT Bold" panose="020F0704030504030204" pitchFamily="34" charset="0"/>
              </a:rPr>
              <a:t>)</a:t>
            </a:r>
          </a:p>
        </p:txBody>
      </p:sp>
      <p:pic>
        <p:nvPicPr>
          <p:cNvPr id="5" name="Image 4" descr="The image depicts the French National Chamber of Commerce and Industry emblem, featuring the national motto of liberty, equality, and fraternity.">
            <a:extLst>
              <a:ext uri="{FF2B5EF4-FFF2-40B4-BE49-F238E27FC236}">
                <a16:creationId xmlns:a16="http://schemas.microsoft.com/office/drawing/2014/main" id="{F57B374A-863E-F9E2-CE0B-FEA6249B81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32252" y="34115"/>
            <a:ext cx="1576608" cy="645025"/>
          </a:xfrm>
          <a:prstGeom prst="rect">
            <a:avLst/>
          </a:prstGeom>
          <a:ln/>
        </p:spPr>
        <p:style>
          <a:lnRef idx="1">
            <a:schemeClr val="accent6"/>
          </a:lnRef>
          <a:fillRef idx="2">
            <a:schemeClr val="accent6"/>
          </a:fillRef>
          <a:effectRef idx="1">
            <a:schemeClr val="accent6"/>
          </a:effectRef>
          <a:fontRef idx="minor">
            <a:schemeClr val="dk1"/>
          </a:fontRef>
        </p:style>
      </p:pic>
      <p:sp>
        <p:nvSpPr>
          <p:cNvPr id="11" name="ZoneTexte 10">
            <a:extLst>
              <a:ext uri="{FF2B5EF4-FFF2-40B4-BE49-F238E27FC236}">
                <a16:creationId xmlns:a16="http://schemas.microsoft.com/office/drawing/2014/main" id="{21686A5A-4EAA-A8DC-B88D-BE87E0C762A5}"/>
              </a:ext>
            </a:extLst>
          </p:cNvPr>
          <p:cNvSpPr txBox="1"/>
          <p:nvPr/>
        </p:nvSpPr>
        <p:spPr>
          <a:xfrm>
            <a:off x="9806234" y="6578600"/>
            <a:ext cx="2385766" cy="279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rPr>
              <a:t>AG</a:t>
            </a:r>
            <a:r>
              <a:rPr kumimoji="0" lang="fr-FR" sz="1200" b="1" i="0" u="none" strike="noStrike" kern="1200" cap="none" spc="0" normalizeH="0" noProof="0" dirty="0">
                <a:ln>
                  <a:noFill/>
                </a:ln>
                <a:solidFill>
                  <a:schemeClr val="tx2">
                    <a:lumMod val="90000"/>
                    <a:lumOff val="10000"/>
                  </a:schemeClr>
                </a:solidFill>
                <a:effectLst/>
                <a:uLnTx/>
                <a:uFillTx/>
                <a:latin typeface="Grandview Display"/>
                <a:ea typeface="+mn-ea"/>
                <a:cs typeface="+mn-cs"/>
              </a:rPr>
              <a:t> Fransylva 43 – 5 juin 2026</a:t>
            </a:r>
            <a:endPar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endParaRPr>
          </a:p>
        </p:txBody>
      </p:sp>
    </p:spTree>
    <p:extLst>
      <p:ext uri="{BB962C8B-B14F-4D97-AF65-F5344CB8AC3E}">
        <p14:creationId xmlns:p14="http://schemas.microsoft.com/office/powerpoint/2010/main" val="17996071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63000">
              <a:schemeClr val="bg2"/>
            </a:gs>
            <a:gs pos="86000">
              <a:schemeClr val="accent6">
                <a:lumMod val="45000"/>
                <a:lumOff val="55000"/>
              </a:schemeClr>
            </a:gs>
            <a:gs pos="93000">
              <a:schemeClr val="accent6">
                <a:lumMod val="45000"/>
                <a:lumOff val="55000"/>
              </a:schemeClr>
            </a:gs>
            <a:gs pos="96000">
              <a:schemeClr val="accent6">
                <a:lumMod val="30000"/>
                <a:lumOff val="70000"/>
              </a:schemeClr>
            </a:gs>
          </a:gsLst>
          <a:lin ang="5400000" scaled="1"/>
          <a:tileRect/>
        </a:gradFill>
        <a:effectLst/>
      </p:bgPr>
    </p:bg>
    <p:spTree>
      <p:nvGrpSpPr>
        <p:cNvPr id="1" name="">
          <a:extLst>
            <a:ext uri="{FF2B5EF4-FFF2-40B4-BE49-F238E27FC236}">
              <a16:creationId xmlns:a16="http://schemas.microsoft.com/office/drawing/2014/main" id="{A4527CF5-ED17-2EBC-E0AD-693357E47DC1}"/>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0CE698BC-A7A1-41C8-D034-F14F101054D1}"/>
              </a:ext>
            </a:extLst>
          </p:cNvPr>
          <p:cNvSpPr txBox="1"/>
          <p:nvPr/>
        </p:nvSpPr>
        <p:spPr>
          <a:xfrm>
            <a:off x="9806234" y="6578600"/>
            <a:ext cx="2385766" cy="279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rPr>
              <a:t>AG</a:t>
            </a:r>
            <a:r>
              <a:rPr kumimoji="0" lang="fr-FR" sz="1200" b="1" i="0" u="none" strike="noStrike" kern="1200" cap="none" spc="0" normalizeH="0" noProof="0" dirty="0">
                <a:ln>
                  <a:noFill/>
                </a:ln>
                <a:solidFill>
                  <a:schemeClr val="tx2">
                    <a:lumMod val="90000"/>
                    <a:lumOff val="10000"/>
                  </a:schemeClr>
                </a:solidFill>
                <a:effectLst/>
                <a:uLnTx/>
                <a:uFillTx/>
                <a:latin typeface="Grandview Display"/>
                <a:ea typeface="+mn-ea"/>
                <a:cs typeface="+mn-cs"/>
              </a:rPr>
              <a:t> Fransylva 43 – 5 juin 2026</a:t>
            </a:r>
            <a:endPar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endParaRPr>
          </a:p>
        </p:txBody>
      </p:sp>
      <p:pic>
        <p:nvPicPr>
          <p:cNvPr id="5" name="Image 4" descr="The image depicts the French National Chamber of Commerce and Industry emblem, featuring the national motto of liberty, equality, and fraternity.">
            <a:extLst>
              <a:ext uri="{FF2B5EF4-FFF2-40B4-BE49-F238E27FC236}">
                <a16:creationId xmlns:a16="http://schemas.microsoft.com/office/drawing/2014/main" id="{E61C2D16-CCBE-66CB-A2F6-EC701DF25D3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2252" y="34115"/>
            <a:ext cx="1576608" cy="645025"/>
          </a:xfrm>
          <a:prstGeom prst="rect">
            <a:avLst/>
          </a:prstGeom>
          <a:ln/>
        </p:spPr>
        <p:style>
          <a:lnRef idx="1">
            <a:schemeClr val="accent6"/>
          </a:lnRef>
          <a:fillRef idx="2">
            <a:schemeClr val="accent6"/>
          </a:fillRef>
          <a:effectRef idx="1">
            <a:schemeClr val="accent6"/>
          </a:effectRef>
          <a:fontRef idx="minor">
            <a:schemeClr val="dk1"/>
          </a:fontRef>
        </p:style>
      </p:pic>
      <p:sp>
        <p:nvSpPr>
          <p:cNvPr id="13" name="ZoneTexte 12">
            <a:extLst>
              <a:ext uri="{FF2B5EF4-FFF2-40B4-BE49-F238E27FC236}">
                <a16:creationId xmlns:a16="http://schemas.microsoft.com/office/drawing/2014/main" id="{D5B45D47-4CE9-5C65-F44B-C2ACE31C8AF4}"/>
              </a:ext>
            </a:extLst>
          </p:cNvPr>
          <p:cNvSpPr txBox="1"/>
          <p:nvPr/>
        </p:nvSpPr>
        <p:spPr>
          <a:xfrm>
            <a:off x="347555" y="106746"/>
            <a:ext cx="9193609"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fr-FR" sz="2400" b="1" dirty="0">
                <a:latin typeface="Grandview Display"/>
              </a:rPr>
              <a:t>Les conséquences sur les forêts sont principalement:</a:t>
            </a:r>
          </a:p>
        </p:txBody>
      </p:sp>
      <p:sp>
        <p:nvSpPr>
          <p:cNvPr id="7" name="ZoneTexte 6"/>
          <p:cNvSpPr txBox="1"/>
          <p:nvPr/>
        </p:nvSpPr>
        <p:spPr>
          <a:xfrm>
            <a:off x="424853" y="4985491"/>
            <a:ext cx="4530206" cy="1200329"/>
          </a:xfrm>
          <a:prstGeom prst="rect">
            <a:avLst/>
          </a:prstGeom>
          <a:noFill/>
        </p:spPr>
        <p:txBody>
          <a:bodyPr wrap="square" rtlCol="0">
            <a:spAutoFit/>
          </a:bodyPr>
          <a:lstStyle/>
          <a:p>
            <a:pPr algn="ctr"/>
            <a:r>
              <a:rPr lang="fr-FR" dirty="0">
                <a:solidFill>
                  <a:schemeClr val="accent6">
                    <a:lumMod val="75000"/>
                  </a:schemeClr>
                </a:solidFill>
                <a:latin typeface="Arial Rounded MT Bold" panose="020F0704030504030204" pitchFamily="34" charset="0"/>
              </a:rPr>
              <a:t>… une perte de feuillage en été, ce qui indique un métabolisme en perdition et, par voie de conséquence, une perte de  productivité des forêts…</a:t>
            </a:r>
          </a:p>
        </p:txBody>
      </p:sp>
      <p:sp>
        <p:nvSpPr>
          <p:cNvPr id="14" name="ZoneTexte 13"/>
          <p:cNvSpPr txBox="1"/>
          <p:nvPr/>
        </p:nvSpPr>
        <p:spPr>
          <a:xfrm>
            <a:off x="7544925" y="5585656"/>
            <a:ext cx="3430036" cy="646331"/>
          </a:xfrm>
          <a:prstGeom prst="rect">
            <a:avLst/>
          </a:prstGeom>
          <a:noFill/>
        </p:spPr>
        <p:txBody>
          <a:bodyPr wrap="square" rtlCol="0">
            <a:spAutoFit/>
          </a:bodyPr>
          <a:lstStyle/>
          <a:p>
            <a:pPr algn="ctr"/>
            <a:r>
              <a:rPr lang="fr-FR" dirty="0">
                <a:solidFill>
                  <a:schemeClr val="accent2">
                    <a:lumMod val="50000"/>
                  </a:schemeClr>
                </a:solidFill>
                <a:latin typeface="Arial Rounded MT Bold" panose="020F0704030504030204" pitchFamily="34" charset="0"/>
              </a:rPr>
              <a:t>… l’arrivée de pathogènes colonisateurs…</a:t>
            </a:r>
          </a:p>
        </p:txBody>
      </p:sp>
      <p:pic>
        <p:nvPicPr>
          <p:cNvPr id="11" name="Imag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386" y="1675211"/>
            <a:ext cx="3338687" cy="2220226"/>
          </a:xfrm>
          <a:prstGeom prst="rect">
            <a:avLst/>
          </a:prstGeom>
          <a:ln>
            <a:noFill/>
          </a:ln>
          <a:effectLst>
            <a:softEdge rad="112500"/>
          </a:effectLst>
        </p:spPr>
      </p:pic>
      <p:pic>
        <p:nvPicPr>
          <p:cNvPr id="15" name="Imag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47268" y="2678546"/>
            <a:ext cx="3189231" cy="2115128"/>
          </a:xfrm>
          <a:prstGeom prst="rect">
            <a:avLst/>
          </a:prstGeom>
          <a:ln>
            <a:noFill/>
          </a:ln>
          <a:effectLst>
            <a:softEdge rad="112500"/>
          </a:effectLst>
        </p:spPr>
      </p:pic>
      <p:pic>
        <p:nvPicPr>
          <p:cNvPr id="16" name="Image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28925" y="1149486"/>
            <a:ext cx="3177309" cy="2040368"/>
          </a:xfrm>
          <a:prstGeom prst="rect">
            <a:avLst/>
          </a:prstGeom>
          <a:ln>
            <a:noFill/>
          </a:ln>
          <a:effectLst>
            <a:softEdge rad="112500"/>
          </a:effectLst>
        </p:spPr>
      </p:pic>
      <p:pic>
        <p:nvPicPr>
          <p:cNvPr id="17" name="Imag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59943" y="1406237"/>
            <a:ext cx="2544618" cy="2544618"/>
          </a:xfrm>
          <a:prstGeom prst="rect">
            <a:avLst/>
          </a:prstGeom>
          <a:ln>
            <a:noFill/>
          </a:ln>
          <a:effectLst>
            <a:softEdge rad="112500"/>
          </a:effectLst>
        </p:spPr>
      </p:pic>
      <p:pic>
        <p:nvPicPr>
          <p:cNvPr id="18" name="Image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08697" y="3352120"/>
            <a:ext cx="2885229" cy="2163922"/>
          </a:xfrm>
          <a:prstGeom prst="rect">
            <a:avLst/>
          </a:prstGeom>
          <a:ln>
            <a:noFill/>
          </a:ln>
          <a:effectLst>
            <a:softEdge rad="112500"/>
          </a:effectLst>
        </p:spPr>
      </p:pic>
    </p:spTree>
    <p:extLst>
      <p:ext uri="{BB962C8B-B14F-4D97-AF65-F5344CB8AC3E}">
        <p14:creationId xmlns:p14="http://schemas.microsoft.com/office/powerpoint/2010/main" val="703883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61000">
              <a:schemeClr val="accent2">
                <a:lumMod val="20000"/>
                <a:lumOff val="80000"/>
              </a:schemeClr>
            </a:gs>
            <a:gs pos="100000">
              <a:schemeClr val="accent1">
                <a:lumMod val="100000"/>
              </a:schemeClr>
            </a:gs>
          </a:gsLst>
          <a:path path="circle">
            <a:fillToRect t="100000" r="100000"/>
          </a:path>
          <a:tileRect l="-100000" b="-100000"/>
        </a:gradFill>
        <a:effectLst/>
      </p:bgPr>
    </p:bg>
    <p:spTree>
      <p:nvGrpSpPr>
        <p:cNvPr id="1" name="">
          <a:extLst>
            <a:ext uri="{FF2B5EF4-FFF2-40B4-BE49-F238E27FC236}">
              <a16:creationId xmlns:a16="http://schemas.microsoft.com/office/drawing/2014/main" id="{5EDD45BE-2533-6F10-52D8-BBA9F202C50F}"/>
            </a:ext>
          </a:extLst>
        </p:cNvPr>
        <p:cNvGrpSpPr/>
        <p:nvPr/>
      </p:nvGrpSpPr>
      <p:grpSpPr>
        <a:xfrm>
          <a:off x="0" y="0"/>
          <a:ext cx="0" cy="0"/>
          <a:chOff x="0" y="0"/>
          <a:chExt cx="0" cy="0"/>
        </a:xfrm>
      </p:grpSpPr>
      <p:pic>
        <p:nvPicPr>
          <p:cNvPr id="5" name="Image 4" descr="The image depicts the French National Chamber of Commerce and Industry emblem, featuring the national motto of liberty, equality, and fraternity.">
            <a:extLst>
              <a:ext uri="{FF2B5EF4-FFF2-40B4-BE49-F238E27FC236}">
                <a16:creationId xmlns:a16="http://schemas.microsoft.com/office/drawing/2014/main" id="{BFC11232-7DC2-263C-92EA-498B88A1D4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79869" y="153428"/>
            <a:ext cx="1576608" cy="645025"/>
          </a:xfrm>
          <a:prstGeom prst="rect">
            <a:avLst/>
          </a:prstGeom>
          <a:solidFill>
            <a:schemeClr val="tx2">
              <a:lumMod val="10000"/>
              <a:lumOff val="90000"/>
            </a:schemeClr>
          </a:solidFill>
          <a:ln/>
        </p:spPr>
        <p:style>
          <a:lnRef idx="1">
            <a:schemeClr val="accent6"/>
          </a:lnRef>
          <a:fillRef idx="2">
            <a:schemeClr val="accent6"/>
          </a:fillRef>
          <a:effectRef idx="1">
            <a:schemeClr val="accent6"/>
          </a:effectRef>
          <a:fontRef idx="minor">
            <a:schemeClr val="dk1"/>
          </a:fontRef>
        </p:style>
      </p:pic>
      <p:pic>
        <p:nvPicPr>
          <p:cNvPr id="3" name="Image 2" descr="The image is a map of various communes in the Massif Central region, depicting different land uses such as forests, agricultural land, and urban areas, with a scale of 1:450,000.&#10;&#10;Le contenu généré par l’IA peut être incorrect.">
            <a:extLst>
              <a:ext uri="{FF2B5EF4-FFF2-40B4-BE49-F238E27FC236}">
                <a16:creationId xmlns:a16="http://schemas.microsoft.com/office/drawing/2014/main" id="{0E067415-7FCC-0B0B-36FE-07A68584CB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984" y="9414"/>
            <a:ext cx="9321592" cy="6791287"/>
          </a:xfrm>
          <a:prstGeom prst="rect">
            <a:avLst/>
          </a:prstGeom>
          <a:ln>
            <a:noFill/>
          </a:ln>
          <a:effectLst>
            <a:softEdge rad="112500"/>
          </a:effectLst>
        </p:spPr>
      </p:pic>
      <p:sp>
        <p:nvSpPr>
          <p:cNvPr id="7" name="ZoneTexte 6">
            <a:extLst>
              <a:ext uri="{FF2B5EF4-FFF2-40B4-BE49-F238E27FC236}">
                <a16:creationId xmlns:a16="http://schemas.microsoft.com/office/drawing/2014/main" id="{0CE698BC-A7A1-41C8-D034-F14F101054D1}"/>
              </a:ext>
            </a:extLst>
          </p:cNvPr>
          <p:cNvSpPr txBox="1"/>
          <p:nvPr/>
        </p:nvSpPr>
        <p:spPr>
          <a:xfrm>
            <a:off x="9806234" y="6578600"/>
            <a:ext cx="2385766" cy="279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rPr>
              <a:t>AG</a:t>
            </a:r>
            <a:r>
              <a:rPr kumimoji="0" lang="fr-FR" sz="1200" b="1" i="0" u="none" strike="noStrike" kern="1200" cap="none" spc="0" normalizeH="0" noProof="0" dirty="0">
                <a:ln>
                  <a:noFill/>
                </a:ln>
                <a:solidFill>
                  <a:schemeClr val="tx2">
                    <a:lumMod val="90000"/>
                    <a:lumOff val="10000"/>
                  </a:schemeClr>
                </a:solidFill>
                <a:effectLst/>
                <a:uLnTx/>
                <a:uFillTx/>
                <a:latin typeface="Grandview Display"/>
                <a:ea typeface="+mn-ea"/>
                <a:cs typeface="+mn-cs"/>
              </a:rPr>
              <a:t> Fransylva 43 – 5 juin 2026</a:t>
            </a:r>
            <a:endParaRPr kumimoji="0" lang="fr-FR" sz="1200" b="1" i="0" u="none" strike="noStrike" kern="1200" cap="none" spc="0" normalizeH="0" baseline="0" noProof="0" dirty="0">
              <a:ln>
                <a:noFill/>
              </a:ln>
              <a:solidFill>
                <a:schemeClr val="tx2">
                  <a:lumMod val="90000"/>
                  <a:lumOff val="10000"/>
                </a:schemeClr>
              </a:solidFill>
              <a:effectLst/>
              <a:uLnTx/>
              <a:uFillTx/>
              <a:latin typeface="Grandview Display"/>
              <a:ea typeface="+mn-ea"/>
              <a:cs typeface="+mn-cs"/>
            </a:endParaRPr>
          </a:p>
        </p:txBody>
      </p:sp>
      <p:sp>
        <p:nvSpPr>
          <p:cNvPr id="2" name="ZoneTexte 1"/>
          <p:cNvSpPr txBox="1"/>
          <p:nvPr/>
        </p:nvSpPr>
        <p:spPr>
          <a:xfrm>
            <a:off x="9476926" y="1132432"/>
            <a:ext cx="2715073" cy="5262979"/>
          </a:xfrm>
          <a:prstGeom prst="rect">
            <a:avLst/>
          </a:prstGeom>
          <a:noFill/>
        </p:spPr>
        <p:txBody>
          <a:bodyPr wrap="square" rtlCol="0">
            <a:spAutoFit/>
          </a:bodyPr>
          <a:lstStyle/>
          <a:p>
            <a:r>
              <a:rPr lang="fr-FR" sz="2800" b="1" dirty="0">
                <a:solidFill>
                  <a:schemeClr val="bg1"/>
                </a:solidFill>
                <a:latin typeface="Arial Rounded MT Bold" panose="020F0704030504030204" pitchFamily="34" charset="0"/>
              </a:rPr>
              <a:t>En Haute-Loire, la surface de forêts de première génération est  importante. Elle sont les plus sensibles face à l’évolution climatique.</a:t>
            </a:r>
          </a:p>
        </p:txBody>
      </p:sp>
    </p:spTree>
    <p:extLst>
      <p:ext uri="{BB962C8B-B14F-4D97-AF65-F5344CB8AC3E}">
        <p14:creationId xmlns:p14="http://schemas.microsoft.com/office/powerpoint/2010/main" val="208030513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535</TotalTime>
  <Words>922</Words>
  <Application>Microsoft Office PowerPoint</Application>
  <PresentationFormat>Grand écran</PresentationFormat>
  <Paragraphs>147</Paragraphs>
  <Slides>25</Slides>
  <Notes>2</Notes>
  <HiddenSlides>0</HiddenSlides>
  <MMClips>0</MMClips>
  <ScaleCrop>false</ScaleCrop>
  <HeadingPairs>
    <vt:vector size="6" baseType="variant">
      <vt:variant>
        <vt:lpstr>Polices utilisées</vt:lpstr>
      </vt:variant>
      <vt:variant>
        <vt:i4>6</vt:i4>
      </vt:variant>
      <vt:variant>
        <vt:lpstr>Thème</vt:lpstr>
      </vt:variant>
      <vt:variant>
        <vt:i4>2</vt:i4>
      </vt:variant>
      <vt:variant>
        <vt:lpstr>Titres des diapositives</vt:lpstr>
      </vt:variant>
      <vt:variant>
        <vt:i4>25</vt:i4>
      </vt:variant>
    </vt:vector>
  </HeadingPairs>
  <TitlesOfParts>
    <vt:vector size="33" baseType="lpstr">
      <vt:lpstr>Aptos</vt:lpstr>
      <vt:lpstr>Aptos Display</vt:lpstr>
      <vt:lpstr>Arial</vt:lpstr>
      <vt:lpstr>Arial Black</vt:lpstr>
      <vt:lpstr>Arial Rounded MT Bold</vt:lpstr>
      <vt:lpstr>Grandview Display</vt:lpstr>
      <vt:lpstr>Thème Office</vt:lpstr>
      <vt:lpstr>DashVTI</vt:lpstr>
      <vt:lpstr>La forêt altiligérienne au 21ème siècle:  entre inquiétude, incompréhension et espoir!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éric GEOFFROY</dc:creator>
  <cp:lastModifiedBy>philippe beignier</cp:lastModifiedBy>
  <cp:revision>74</cp:revision>
  <dcterms:created xsi:type="dcterms:W3CDTF">2026-04-26T12:32:18Z</dcterms:created>
  <dcterms:modified xsi:type="dcterms:W3CDTF">2026-06-04T08:29:15Z</dcterms:modified>
</cp:coreProperties>
</file>