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63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96430" y="10007295"/>
            <a:ext cx="160020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6472" y="2642361"/>
            <a:ext cx="5887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COURS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BOIS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BORD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ROUTE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constatés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printemps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2026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3247389"/>
            <a:ext cx="64744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Source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analyse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491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lignes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lots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terminés,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toutes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essences, qualités,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volumes,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unités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…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portant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34000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m³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0236" y="457199"/>
            <a:ext cx="1792893" cy="188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7278" y="3761485"/>
            <a:ext cx="4365625" cy="284784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79880" y="6932434"/>
            <a:ext cx="4389120" cy="2857500"/>
            <a:chOff x="1579880" y="6932434"/>
            <a:chExt cx="4389120" cy="28575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9880" y="6932434"/>
              <a:ext cx="4389120" cy="28574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18104" y="7187196"/>
              <a:ext cx="1610106" cy="26014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23872" y="7920214"/>
              <a:ext cx="1834133" cy="18684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90928" y="7551419"/>
              <a:ext cx="1544701" cy="12536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21052" y="7206995"/>
              <a:ext cx="1313052" cy="160261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97708" y="7197851"/>
              <a:ext cx="628535" cy="161162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85693" y="7465567"/>
              <a:ext cx="1092835" cy="2162810"/>
            </a:xfrm>
            <a:custGeom>
              <a:avLst/>
              <a:gdLst/>
              <a:ahLst/>
              <a:cxnLst/>
              <a:rect l="l" t="t" r="r" b="b"/>
              <a:pathLst>
                <a:path w="1092835" h="2162809">
                  <a:moveTo>
                    <a:pt x="0" y="0"/>
                  </a:moveTo>
                  <a:lnTo>
                    <a:pt x="0" y="1092327"/>
                  </a:lnTo>
                  <a:lnTo>
                    <a:pt x="218440" y="2162594"/>
                  </a:lnTo>
                  <a:lnTo>
                    <a:pt x="265697" y="2151862"/>
                  </a:lnTo>
                  <a:lnTo>
                    <a:pt x="312074" y="2139167"/>
                  </a:lnTo>
                  <a:lnTo>
                    <a:pt x="357530" y="2124559"/>
                  </a:lnTo>
                  <a:lnTo>
                    <a:pt x="402023" y="2108086"/>
                  </a:lnTo>
                  <a:lnTo>
                    <a:pt x="445514" y="2089800"/>
                  </a:lnTo>
                  <a:lnTo>
                    <a:pt x="487962" y="2069750"/>
                  </a:lnTo>
                  <a:lnTo>
                    <a:pt x="529325" y="2047985"/>
                  </a:lnTo>
                  <a:lnTo>
                    <a:pt x="569565" y="2024556"/>
                  </a:lnTo>
                  <a:lnTo>
                    <a:pt x="608639" y="1999511"/>
                  </a:lnTo>
                  <a:lnTo>
                    <a:pt x="646507" y="1972902"/>
                  </a:lnTo>
                  <a:lnTo>
                    <a:pt x="683129" y="1944778"/>
                  </a:lnTo>
                  <a:lnTo>
                    <a:pt x="718464" y="1915188"/>
                  </a:lnTo>
                  <a:lnTo>
                    <a:pt x="752471" y="1884182"/>
                  </a:lnTo>
                  <a:lnTo>
                    <a:pt x="785110" y="1851811"/>
                  </a:lnTo>
                  <a:lnTo>
                    <a:pt x="816341" y="1818124"/>
                  </a:lnTo>
                  <a:lnTo>
                    <a:pt x="846121" y="1783170"/>
                  </a:lnTo>
                  <a:lnTo>
                    <a:pt x="874412" y="1747000"/>
                  </a:lnTo>
                  <a:lnTo>
                    <a:pt x="901171" y="1709663"/>
                  </a:lnTo>
                  <a:lnTo>
                    <a:pt x="926360" y="1671209"/>
                  </a:lnTo>
                  <a:lnTo>
                    <a:pt x="949936" y="1631688"/>
                  </a:lnTo>
                  <a:lnTo>
                    <a:pt x="971860" y="1591150"/>
                  </a:lnTo>
                  <a:lnTo>
                    <a:pt x="992090" y="1549644"/>
                  </a:lnTo>
                  <a:lnTo>
                    <a:pt x="1010586" y="1507221"/>
                  </a:lnTo>
                  <a:lnTo>
                    <a:pt x="1027308" y="1463929"/>
                  </a:lnTo>
                  <a:lnTo>
                    <a:pt x="1042215" y="1419820"/>
                  </a:lnTo>
                  <a:lnTo>
                    <a:pt x="1055266" y="1374942"/>
                  </a:lnTo>
                  <a:lnTo>
                    <a:pt x="1066421" y="1329345"/>
                  </a:lnTo>
                  <a:lnTo>
                    <a:pt x="1075639" y="1283080"/>
                  </a:lnTo>
                  <a:lnTo>
                    <a:pt x="1082879" y="1236196"/>
                  </a:lnTo>
                  <a:lnTo>
                    <a:pt x="1088100" y="1188742"/>
                  </a:lnTo>
                  <a:lnTo>
                    <a:pt x="1091263" y="1140769"/>
                  </a:lnTo>
                  <a:lnTo>
                    <a:pt x="1092327" y="1092327"/>
                  </a:lnTo>
                  <a:lnTo>
                    <a:pt x="1091262" y="1043672"/>
                  </a:lnTo>
                  <a:lnTo>
                    <a:pt x="1088099" y="995562"/>
                  </a:lnTo>
                  <a:lnTo>
                    <a:pt x="1082881" y="948042"/>
                  </a:lnTo>
                  <a:lnTo>
                    <a:pt x="1075652" y="901155"/>
                  </a:lnTo>
                  <a:lnTo>
                    <a:pt x="1066458" y="854946"/>
                  </a:lnTo>
                  <a:lnTo>
                    <a:pt x="1055342" y="809459"/>
                  </a:lnTo>
                  <a:lnTo>
                    <a:pt x="1042349" y="764740"/>
                  </a:lnTo>
                  <a:lnTo>
                    <a:pt x="1027524" y="720831"/>
                  </a:lnTo>
                  <a:lnTo>
                    <a:pt x="1010910" y="677779"/>
                  </a:lnTo>
                  <a:lnTo>
                    <a:pt x="992553" y="635626"/>
                  </a:lnTo>
                  <a:lnTo>
                    <a:pt x="972496" y="594418"/>
                  </a:lnTo>
                  <a:lnTo>
                    <a:pt x="950784" y="554198"/>
                  </a:lnTo>
                  <a:lnTo>
                    <a:pt x="927461" y="515013"/>
                  </a:lnTo>
                  <a:lnTo>
                    <a:pt x="902572" y="476904"/>
                  </a:lnTo>
                  <a:lnTo>
                    <a:pt x="876162" y="439918"/>
                  </a:lnTo>
                  <a:lnTo>
                    <a:pt x="848274" y="404098"/>
                  </a:lnTo>
                  <a:lnTo>
                    <a:pt x="818953" y="369490"/>
                  </a:lnTo>
                  <a:lnTo>
                    <a:pt x="788243" y="336136"/>
                  </a:lnTo>
                  <a:lnTo>
                    <a:pt x="756190" y="304083"/>
                  </a:lnTo>
                  <a:lnTo>
                    <a:pt x="722836" y="273373"/>
                  </a:lnTo>
                  <a:lnTo>
                    <a:pt x="688228" y="244052"/>
                  </a:lnTo>
                  <a:lnTo>
                    <a:pt x="652408" y="216164"/>
                  </a:lnTo>
                  <a:lnTo>
                    <a:pt x="615422" y="189754"/>
                  </a:lnTo>
                  <a:lnTo>
                    <a:pt x="577313" y="164865"/>
                  </a:lnTo>
                  <a:lnTo>
                    <a:pt x="538128" y="141542"/>
                  </a:lnTo>
                  <a:lnTo>
                    <a:pt x="497908" y="119830"/>
                  </a:lnTo>
                  <a:lnTo>
                    <a:pt x="456700" y="99773"/>
                  </a:lnTo>
                  <a:lnTo>
                    <a:pt x="414547" y="81416"/>
                  </a:lnTo>
                  <a:lnTo>
                    <a:pt x="371495" y="64802"/>
                  </a:lnTo>
                  <a:lnTo>
                    <a:pt x="327586" y="49977"/>
                  </a:lnTo>
                  <a:lnTo>
                    <a:pt x="282867" y="36984"/>
                  </a:lnTo>
                  <a:lnTo>
                    <a:pt x="237380" y="25868"/>
                  </a:lnTo>
                  <a:lnTo>
                    <a:pt x="191171" y="16674"/>
                  </a:lnTo>
                  <a:lnTo>
                    <a:pt x="144284" y="9445"/>
                  </a:lnTo>
                  <a:lnTo>
                    <a:pt x="96764" y="4227"/>
                  </a:lnTo>
                  <a:lnTo>
                    <a:pt x="48654" y="1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93474" y="8191118"/>
              <a:ext cx="1311275" cy="1459230"/>
            </a:xfrm>
            <a:custGeom>
              <a:avLst/>
              <a:gdLst/>
              <a:ahLst/>
              <a:cxnLst/>
              <a:rect l="l" t="t" r="r" b="b"/>
              <a:pathLst>
                <a:path w="1311275" h="1459229">
                  <a:moveTo>
                    <a:pt x="63264" y="0"/>
                  </a:moveTo>
                  <a:lnTo>
                    <a:pt x="47628" y="47218"/>
                  </a:lnTo>
                  <a:lnTo>
                    <a:pt x="34189" y="94969"/>
                  </a:lnTo>
                  <a:lnTo>
                    <a:pt x="22952" y="143178"/>
                  </a:lnTo>
                  <a:lnTo>
                    <a:pt x="13922" y="191770"/>
                  </a:lnTo>
                  <a:lnTo>
                    <a:pt x="7107" y="240668"/>
                  </a:lnTo>
                  <a:lnTo>
                    <a:pt x="2511" y="289798"/>
                  </a:lnTo>
                  <a:lnTo>
                    <a:pt x="140" y="339084"/>
                  </a:lnTo>
                  <a:lnTo>
                    <a:pt x="0" y="388450"/>
                  </a:lnTo>
                  <a:lnTo>
                    <a:pt x="2096" y="437822"/>
                  </a:lnTo>
                  <a:lnTo>
                    <a:pt x="6435" y="487124"/>
                  </a:lnTo>
                  <a:lnTo>
                    <a:pt x="13022" y="536280"/>
                  </a:lnTo>
                  <a:lnTo>
                    <a:pt x="21862" y="585216"/>
                  </a:lnTo>
                  <a:lnTo>
                    <a:pt x="32636" y="632684"/>
                  </a:lnTo>
                  <a:lnTo>
                    <a:pt x="45358" y="679198"/>
                  </a:lnTo>
                  <a:lnTo>
                    <a:pt x="59976" y="724722"/>
                  </a:lnTo>
                  <a:lnTo>
                    <a:pt x="76437" y="769224"/>
                  </a:lnTo>
                  <a:lnTo>
                    <a:pt x="94688" y="812667"/>
                  </a:lnTo>
                  <a:lnTo>
                    <a:pt x="114678" y="855017"/>
                  </a:lnTo>
                  <a:lnTo>
                    <a:pt x="136354" y="896240"/>
                  </a:lnTo>
                  <a:lnTo>
                    <a:pt x="159664" y="936300"/>
                  </a:lnTo>
                  <a:lnTo>
                    <a:pt x="184555" y="975165"/>
                  </a:lnTo>
                  <a:lnTo>
                    <a:pt x="210974" y="1012798"/>
                  </a:lnTo>
                  <a:lnTo>
                    <a:pt x="238870" y="1049165"/>
                  </a:lnTo>
                  <a:lnTo>
                    <a:pt x="268190" y="1084231"/>
                  </a:lnTo>
                  <a:lnTo>
                    <a:pt x="298881" y="1117963"/>
                  </a:lnTo>
                  <a:lnTo>
                    <a:pt x="330892" y="1150325"/>
                  </a:lnTo>
                  <a:lnTo>
                    <a:pt x="364169" y="1181283"/>
                  </a:lnTo>
                  <a:lnTo>
                    <a:pt x="398660" y="1210802"/>
                  </a:lnTo>
                  <a:lnTo>
                    <a:pt x="434314" y="1238847"/>
                  </a:lnTo>
                  <a:lnTo>
                    <a:pt x="471076" y="1265384"/>
                  </a:lnTo>
                  <a:lnTo>
                    <a:pt x="508896" y="1290379"/>
                  </a:lnTo>
                  <a:lnTo>
                    <a:pt x="547720" y="1313797"/>
                  </a:lnTo>
                  <a:lnTo>
                    <a:pt x="587497" y="1335602"/>
                  </a:lnTo>
                  <a:lnTo>
                    <a:pt x="628174" y="1355761"/>
                  </a:lnTo>
                  <a:lnTo>
                    <a:pt x="669697" y="1374239"/>
                  </a:lnTo>
                  <a:lnTo>
                    <a:pt x="712016" y="1391002"/>
                  </a:lnTo>
                  <a:lnTo>
                    <a:pt x="755078" y="1406014"/>
                  </a:lnTo>
                  <a:lnTo>
                    <a:pt x="798829" y="1419241"/>
                  </a:lnTo>
                  <a:lnTo>
                    <a:pt x="843219" y="1430649"/>
                  </a:lnTo>
                  <a:lnTo>
                    <a:pt x="888193" y="1440203"/>
                  </a:lnTo>
                  <a:lnTo>
                    <a:pt x="933701" y="1447868"/>
                  </a:lnTo>
                  <a:lnTo>
                    <a:pt x="979689" y="1453609"/>
                  </a:lnTo>
                  <a:lnTo>
                    <a:pt x="1026105" y="1457393"/>
                  </a:lnTo>
                  <a:lnTo>
                    <a:pt x="1072897" y="1459185"/>
                  </a:lnTo>
                  <a:lnTo>
                    <a:pt x="1120013" y="1458949"/>
                  </a:lnTo>
                  <a:lnTo>
                    <a:pt x="1167399" y="1456651"/>
                  </a:lnTo>
                  <a:lnTo>
                    <a:pt x="1215003" y="1452257"/>
                  </a:lnTo>
                  <a:lnTo>
                    <a:pt x="1262774" y="1445733"/>
                  </a:lnTo>
                  <a:lnTo>
                    <a:pt x="1310658" y="1437043"/>
                  </a:lnTo>
                  <a:lnTo>
                    <a:pt x="1092218" y="366776"/>
                  </a:lnTo>
                  <a:lnTo>
                    <a:pt x="6326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56738" y="7814436"/>
              <a:ext cx="1029335" cy="743585"/>
            </a:xfrm>
            <a:custGeom>
              <a:avLst/>
              <a:gdLst/>
              <a:ahLst/>
              <a:cxnLst/>
              <a:rect l="l" t="t" r="r" b="b"/>
              <a:pathLst>
                <a:path w="1029335" h="743584">
                  <a:moveTo>
                    <a:pt x="228600" y="0"/>
                  </a:moveTo>
                  <a:lnTo>
                    <a:pt x="195807" y="36946"/>
                  </a:lnTo>
                  <a:lnTo>
                    <a:pt x="164768" y="75268"/>
                  </a:lnTo>
                  <a:lnTo>
                    <a:pt x="135523" y="114902"/>
                  </a:lnTo>
                  <a:lnTo>
                    <a:pt x="108112" y="155783"/>
                  </a:lnTo>
                  <a:lnTo>
                    <a:pt x="82576" y="197849"/>
                  </a:lnTo>
                  <a:lnTo>
                    <a:pt x="58956" y="241036"/>
                  </a:lnTo>
                  <a:lnTo>
                    <a:pt x="37293" y="285279"/>
                  </a:lnTo>
                  <a:lnTo>
                    <a:pt x="17627" y="330516"/>
                  </a:lnTo>
                  <a:lnTo>
                    <a:pt x="0" y="376682"/>
                  </a:lnTo>
                  <a:lnTo>
                    <a:pt x="1028953" y="743458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85338" y="7473314"/>
              <a:ext cx="800735" cy="1084580"/>
            </a:xfrm>
            <a:custGeom>
              <a:avLst/>
              <a:gdLst/>
              <a:ahLst/>
              <a:cxnLst/>
              <a:rect l="l" t="t" r="r" b="b"/>
              <a:pathLst>
                <a:path w="800735" h="1084579">
                  <a:moveTo>
                    <a:pt x="670306" y="0"/>
                  </a:moveTo>
                  <a:lnTo>
                    <a:pt x="619217" y="7342"/>
                  </a:lnTo>
                  <a:lnTo>
                    <a:pt x="568717" y="17051"/>
                  </a:lnTo>
                  <a:lnTo>
                    <a:pt x="518883" y="29088"/>
                  </a:lnTo>
                  <a:lnTo>
                    <a:pt x="469788" y="43414"/>
                  </a:lnTo>
                  <a:lnTo>
                    <a:pt x="421508" y="59991"/>
                  </a:lnTo>
                  <a:lnTo>
                    <a:pt x="374117" y="78780"/>
                  </a:lnTo>
                  <a:lnTo>
                    <a:pt x="327691" y="99744"/>
                  </a:lnTo>
                  <a:lnTo>
                    <a:pt x="282304" y="122844"/>
                  </a:lnTo>
                  <a:lnTo>
                    <a:pt x="238032" y="148041"/>
                  </a:lnTo>
                  <a:lnTo>
                    <a:pt x="194949" y="175297"/>
                  </a:lnTo>
                  <a:lnTo>
                    <a:pt x="153131" y="204574"/>
                  </a:lnTo>
                  <a:lnTo>
                    <a:pt x="112652" y="235833"/>
                  </a:lnTo>
                  <a:lnTo>
                    <a:pt x="73587" y="269037"/>
                  </a:lnTo>
                  <a:lnTo>
                    <a:pt x="36011" y="304145"/>
                  </a:lnTo>
                  <a:lnTo>
                    <a:pt x="0" y="341122"/>
                  </a:lnTo>
                  <a:lnTo>
                    <a:pt x="800353" y="1084580"/>
                  </a:lnTo>
                  <a:lnTo>
                    <a:pt x="67030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55644" y="7465567"/>
              <a:ext cx="130175" cy="1092835"/>
            </a:xfrm>
            <a:custGeom>
              <a:avLst/>
              <a:gdLst/>
              <a:ahLst/>
              <a:cxnLst/>
              <a:rect l="l" t="t" r="r" b="b"/>
              <a:pathLst>
                <a:path w="130175" h="1092834">
                  <a:moveTo>
                    <a:pt x="130047" y="0"/>
                  </a:moveTo>
                  <a:lnTo>
                    <a:pt x="97476" y="478"/>
                  </a:lnTo>
                  <a:lnTo>
                    <a:pt x="64928" y="1920"/>
                  </a:lnTo>
                  <a:lnTo>
                    <a:pt x="32428" y="4339"/>
                  </a:lnTo>
                  <a:lnTo>
                    <a:pt x="0" y="7747"/>
                  </a:lnTo>
                  <a:lnTo>
                    <a:pt x="130047" y="1092327"/>
                  </a:lnTo>
                  <a:lnTo>
                    <a:pt x="13004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53612" y="8380424"/>
              <a:ext cx="399275" cy="29418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80281" y="8406447"/>
              <a:ext cx="297561" cy="1931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98063" y="8793428"/>
              <a:ext cx="399275" cy="29418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24352" y="8819324"/>
              <a:ext cx="297561" cy="1931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75204" y="8151824"/>
              <a:ext cx="335254" cy="2941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02127" y="8177973"/>
              <a:ext cx="233172" cy="1931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62655" y="7947634"/>
              <a:ext cx="399275" cy="29568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89199" y="7974520"/>
              <a:ext cx="297561" cy="1931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09544" y="7889722"/>
              <a:ext cx="335254" cy="2956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36468" y="7916100"/>
              <a:ext cx="233171" cy="19310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559242" y="7005319"/>
            <a:ext cx="4430395" cy="1992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09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Répartition</a:t>
            </a:r>
            <a:r>
              <a:rPr sz="18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qualités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1800">
              <a:latin typeface="Calibri"/>
              <a:cs typeface="Calibri"/>
            </a:endParaRPr>
          </a:p>
          <a:p>
            <a:pPr marL="1467485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11%</a:t>
            </a:r>
            <a:r>
              <a:rPr sz="1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37" baseline="25000" dirty="0">
                <a:solidFill>
                  <a:srgbClr val="FFFFFF"/>
                </a:solidFill>
                <a:latin typeface="Calibri"/>
                <a:cs typeface="Calibri"/>
              </a:rPr>
              <a:t>2%</a:t>
            </a:r>
            <a:endParaRPr sz="1500" baseline="25000">
              <a:latin typeface="Calibri"/>
              <a:cs typeface="Calibri"/>
            </a:endParaRPr>
          </a:p>
          <a:p>
            <a:pPr marL="1280795">
              <a:lnSpc>
                <a:spcPct val="100000"/>
              </a:lnSpc>
              <a:spcBef>
                <a:spcPts val="40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6%</a:t>
            </a:r>
            <a:endParaRPr sz="1000">
              <a:latin typeface="Calibri"/>
              <a:cs typeface="Calibri"/>
            </a:endParaRPr>
          </a:p>
          <a:p>
            <a:pPr marL="307975" algn="ctr">
              <a:lnSpc>
                <a:spcPct val="100000"/>
              </a:lnSpc>
              <a:spcBef>
                <a:spcPts val="59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47%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1000">
              <a:latin typeface="Calibri"/>
              <a:cs typeface="Calibri"/>
            </a:endParaRPr>
          </a:p>
          <a:p>
            <a:pPr marL="1303020">
              <a:lnSpc>
                <a:spcPct val="100000"/>
              </a:lnSpc>
              <a:spcBef>
                <a:spcPts val="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34%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191378" y="8022145"/>
            <a:ext cx="701675" cy="1071880"/>
            <a:chOff x="5191378" y="8022145"/>
            <a:chExt cx="701675" cy="1071880"/>
          </a:xfrm>
        </p:grpSpPr>
        <p:sp>
          <p:nvSpPr>
            <p:cNvPr id="30" name="object 30"/>
            <p:cNvSpPr/>
            <p:nvPr/>
          </p:nvSpPr>
          <p:spPr>
            <a:xfrm>
              <a:off x="5191378" y="8022145"/>
              <a:ext cx="701675" cy="1071880"/>
            </a:xfrm>
            <a:custGeom>
              <a:avLst/>
              <a:gdLst/>
              <a:ahLst/>
              <a:cxnLst/>
              <a:rect l="l" t="t" r="r" b="b"/>
              <a:pathLst>
                <a:path w="701675" h="1071879">
                  <a:moveTo>
                    <a:pt x="701382" y="0"/>
                  </a:moveTo>
                  <a:lnTo>
                    <a:pt x="0" y="0"/>
                  </a:lnTo>
                  <a:lnTo>
                    <a:pt x="0" y="1071562"/>
                  </a:lnTo>
                  <a:lnTo>
                    <a:pt x="701382" y="1071562"/>
                  </a:lnTo>
                  <a:lnTo>
                    <a:pt x="701382" y="0"/>
                  </a:lnTo>
                  <a:close/>
                </a:path>
              </a:pathLst>
            </a:custGeom>
            <a:solidFill>
              <a:srgbClr val="F1F1F1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251322" y="809785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79" y="0"/>
                  </a:moveTo>
                  <a:lnTo>
                    <a:pt x="0" y="0"/>
                  </a:lnTo>
                  <a:lnTo>
                    <a:pt x="0" y="62779"/>
                  </a:lnTo>
                  <a:lnTo>
                    <a:pt x="62779" y="62779"/>
                  </a:lnTo>
                  <a:lnTo>
                    <a:pt x="6277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51322" y="831223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79" y="0"/>
                  </a:moveTo>
                  <a:lnTo>
                    <a:pt x="0" y="0"/>
                  </a:lnTo>
                  <a:lnTo>
                    <a:pt x="0" y="62779"/>
                  </a:lnTo>
                  <a:lnTo>
                    <a:pt x="62779" y="62779"/>
                  </a:lnTo>
                  <a:lnTo>
                    <a:pt x="6277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51322" y="852648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79" y="0"/>
                  </a:moveTo>
                  <a:lnTo>
                    <a:pt x="0" y="0"/>
                  </a:lnTo>
                  <a:lnTo>
                    <a:pt x="0" y="62779"/>
                  </a:lnTo>
                  <a:lnTo>
                    <a:pt x="62779" y="62779"/>
                  </a:lnTo>
                  <a:lnTo>
                    <a:pt x="62779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51322" y="8740859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79" y="0"/>
                  </a:moveTo>
                  <a:lnTo>
                    <a:pt x="0" y="0"/>
                  </a:lnTo>
                  <a:lnTo>
                    <a:pt x="0" y="62779"/>
                  </a:lnTo>
                  <a:lnTo>
                    <a:pt x="62779" y="62779"/>
                  </a:lnTo>
                  <a:lnTo>
                    <a:pt x="627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251322" y="895510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79" y="0"/>
                  </a:moveTo>
                  <a:lnTo>
                    <a:pt x="0" y="0"/>
                  </a:lnTo>
                  <a:lnTo>
                    <a:pt x="0" y="62779"/>
                  </a:lnTo>
                  <a:lnTo>
                    <a:pt x="62779" y="62779"/>
                  </a:lnTo>
                  <a:lnTo>
                    <a:pt x="6277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191378" y="8022145"/>
            <a:ext cx="701675" cy="107188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204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Charpente</a:t>
            </a:r>
            <a:endParaRPr sz="900">
              <a:latin typeface="Calibri"/>
              <a:cs typeface="Calibri"/>
            </a:endParaRPr>
          </a:p>
          <a:p>
            <a:pPr marL="150495" marR="44450">
              <a:lnSpc>
                <a:spcPct val="156200"/>
              </a:lnSpc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Palette</a:t>
            </a:r>
            <a:r>
              <a:rPr sz="900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Coffrage</a:t>
            </a:r>
            <a:r>
              <a:rPr sz="900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Trituration</a:t>
            </a:r>
            <a:endParaRPr sz="900">
              <a:latin typeface="Calibri"/>
              <a:cs typeface="Calibri"/>
            </a:endParaRPr>
          </a:p>
          <a:p>
            <a:pPr marL="150495">
              <a:lnSpc>
                <a:spcPct val="100000"/>
              </a:lnSpc>
              <a:spcBef>
                <a:spcPts val="61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Energie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79880" y="6932434"/>
            <a:ext cx="4389120" cy="2857500"/>
          </a:xfrm>
          <a:custGeom>
            <a:avLst/>
            <a:gdLst/>
            <a:ahLst/>
            <a:cxnLst/>
            <a:rect l="l" t="t" r="r" b="b"/>
            <a:pathLst>
              <a:path w="4389120" h="2857500">
                <a:moveTo>
                  <a:pt x="0" y="2857499"/>
                </a:moveTo>
                <a:lnTo>
                  <a:pt x="4389120" y="2857499"/>
                </a:lnTo>
                <a:lnTo>
                  <a:pt x="4389120" y="0"/>
                </a:lnTo>
                <a:lnTo>
                  <a:pt x="0" y="0"/>
                </a:lnTo>
                <a:lnTo>
                  <a:pt x="0" y="2857499"/>
                </a:lnTo>
                <a:close/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1304" y="353059"/>
            <a:ext cx="5995670" cy="73596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1800" dirty="0">
                <a:latin typeface="Calibri"/>
                <a:cs typeface="Calibri"/>
              </a:rPr>
              <a:t>PRIX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MOYENS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FOURCHETTES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PAR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ESSENCES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PAR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QUALITES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635"/>
              </a:spcBef>
            </a:pPr>
            <a:r>
              <a:rPr sz="1800" dirty="0">
                <a:latin typeface="Calibri"/>
                <a:cs typeface="Calibri"/>
              </a:rPr>
              <a:t>BORD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ROUTE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2026,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m³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réel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écorce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4067" y="1461769"/>
          <a:ext cx="6655434" cy="3218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7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Sapin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Epicéa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Douglas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25" dirty="0">
                          <a:latin typeface="Calibri"/>
                          <a:cs typeface="Calibri"/>
                        </a:rPr>
                        <a:t>PIn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0162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Feuillus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Charpente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63.61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53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68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64.21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844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78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92.75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70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118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51.01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52729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42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52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85-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 €/m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154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Palette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51.10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39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61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51.71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42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58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51.10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111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70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51.36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0924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67945">
                        <a:lnSpc>
                          <a:spcPts val="165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Coffrage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31975">
                        <a:lnSpc>
                          <a:spcPts val="165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53.51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96024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56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Trituration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8976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51.51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0129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65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690">
                <a:tc>
                  <a:txBody>
                    <a:bodyPr/>
                    <a:lstStyle/>
                    <a:p>
                      <a:pPr marL="67945">
                        <a:lnSpc>
                          <a:spcPts val="1639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Energie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42</a:t>
                      </a:r>
                      <a:r>
                        <a:rPr sz="1400" b="1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400" b="1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1639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44.86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49 </a:t>
                      </a:r>
                      <a:r>
                        <a:rPr sz="14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Poteaux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ts val="1635"/>
                        </a:lnSpc>
                      </a:pPr>
                      <a:r>
                        <a:rPr sz="1400" i="1" dirty="0">
                          <a:latin typeface="Calibri"/>
                          <a:cs typeface="Calibri"/>
                        </a:rPr>
                        <a:t>100.11</a:t>
                      </a:r>
                      <a:r>
                        <a:rPr sz="14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Déroulage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ts val="1635"/>
                        </a:lnSpc>
                      </a:pPr>
                      <a:r>
                        <a:rPr sz="1400" i="1" dirty="0">
                          <a:latin typeface="Calibri"/>
                          <a:cs typeface="Calibri"/>
                        </a:rPr>
                        <a:t>86.98</a:t>
                      </a:r>
                      <a:r>
                        <a:rPr sz="1400" i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86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44500" y="4836388"/>
            <a:ext cx="6657340" cy="69024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100" dirty="0">
                <a:latin typeface="Calibri"/>
                <a:cs typeface="Calibri"/>
              </a:rPr>
              <a:t>La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charpente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billons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valorisée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entre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+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+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5€,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la</a:t>
            </a:r>
            <a:r>
              <a:rPr sz="1100" spc="-10" dirty="0">
                <a:latin typeface="Calibri"/>
                <a:cs typeface="Calibri"/>
              </a:rPr>
              <a:t> palette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entre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+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+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9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€.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Facteurs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conversion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usuels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m³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écorce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=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0.88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à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0.92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m³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sous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écorce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taux</a:t>
            </a:r>
            <a:r>
              <a:rPr sz="1100" spc="-10" dirty="0">
                <a:latin typeface="Calibri"/>
                <a:cs typeface="Calibri"/>
              </a:rPr>
              <a:t> d’écorce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pin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8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%,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sapin-épicéa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%,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douglas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12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%),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stère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=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0.65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m³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écorce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=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0.4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à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0.5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tonnes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82723" y="5822060"/>
            <a:ext cx="2597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COMPARAISON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2026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69011" y="6206972"/>
            <a:ext cx="6683375" cy="3640454"/>
            <a:chOff x="469011" y="6206972"/>
            <a:chExt cx="6683375" cy="364045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6243932"/>
              <a:ext cx="6664198" cy="359397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3773" y="6211734"/>
              <a:ext cx="6673850" cy="3630929"/>
            </a:xfrm>
            <a:custGeom>
              <a:avLst/>
              <a:gdLst/>
              <a:ahLst/>
              <a:cxnLst/>
              <a:rect l="l" t="t" r="r" b="b"/>
              <a:pathLst>
                <a:path w="6673850" h="3630929">
                  <a:moveTo>
                    <a:pt x="0" y="3630929"/>
                  </a:moveTo>
                  <a:lnTo>
                    <a:pt x="6673723" y="3630929"/>
                  </a:lnTo>
                  <a:lnTo>
                    <a:pt x="6673723" y="0"/>
                  </a:lnTo>
                  <a:lnTo>
                    <a:pt x="0" y="0"/>
                  </a:lnTo>
                  <a:lnTo>
                    <a:pt x="0" y="363092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1304" y="353059"/>
            <a:ext cx="5995670" cy="73596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1800" dirty="0">
                <a:latin typeface="Calibri"/>
                <a:cs typeface="Calibri"/>
              </a:rPr>
              <a:t>PRIX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MOYENS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FOURCHETTES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PAR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ESSENCES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PAR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QUALITES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635"/>
              </a:spcBef>
            </a:pPr>
            <a:r>
              <a:rPr sz="1800" dirty="0">
                <a:latin typeface="Calibri"/>
                <a:cs typeface="Calibri"/>
              </a:rPr>
              <a:t>SUR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PIED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frais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déduits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2026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4067" y="1414525"/>
          <a:ext cx="6655434" cy="3300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7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7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Sapin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Epicéa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Douglas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25" dirty="0">
                          <a:latin typeface="Calibri"/>
                          <a:cs typeface="Calibri"/>
                        </a:rPr>
                        <a:t>PIn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Feuillus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Charpente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33.30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34.39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60.62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9974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26.34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978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i="1" spc="-50" dirty="0">
                          <a:latin typeface="Calibri"/>
                          <a:cs typeface="Calibri"/>
                        </a:rPr>
                        <a:t>€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50.8-</a:t>
                      </a:r>
                      <a:r>
                        <a:rPr sz="1400" b="1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Palette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22.10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23.66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24.72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22.51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Coffrage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31975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24.70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Trituration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8976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18.79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690">
                <a:tc>
                  <a:txBody>
                    <a:bodyPr/>
                    <a:lstStyle/>
                    <a:p>
                      <a:pPr marL="67945">
                        <a:lnSpc>
                          <a:spcPts val="1639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Energie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89760">
                        <a:lnSpc>
                          <a:spcPts val="1639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11.52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5" dirty="0">
                          <a:latin typeface="Calibri"/>
                          <a:cs typeface="Calibri"/>
                        </a:rPr>
                        <a:t>€/T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1639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15.88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Poteaux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62.67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marL="6794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Déroulage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Calibri"/>
                          <a:cs typeface="Calibri"/>
                        </a:rPr>
                        <a:t>54.31</a:t>
                      </a:r>
                      <a:r>
                        <a:rPr sz="14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latin typeface="Calibri"/>
                          <a:cs typeface="Calibri"/>
                        </a:rPr>
                        <a:t>€/m³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44500" y="4869916"/>
            <a:ext cx="5587365" cy="311785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100" b="1" spc="-10" dirty="0">
                <a:latin typeface="Calibri"/>
                <a:cs typeface="Calibri"/>
              </a:rPr>
              <a:t>Statistiques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à</a:t>
            </a:r>
            <a:r>
              <a:rPr sz="1100" b="1" spc="-10" dirty="0">
                <a:latin typeface="Calibri"/>
                <a:cs typeface="Calibri"/>
              </a:rPr>
              <a:t> interpréter </a:t>
            </a:r>
            <a:r>
              <a:rPr sz="1100" b="1" dirty="0">
                <a:latin typeface="Calibri"/>
                <a:cs typeface="Calibri"/>
              </a:rPr>
              <a:t>avec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grande</a:t>
            </a:r>
            <a:r>
              <a:rPr sz="1100" b="1" spc="-10" dirty="0">
                <a:latin typeface="Calibri"/>
                <a:cs typeface="Calibri"/>
              </a:rPr>
              <a:t> prudence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Prix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toutes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zones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du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Pilat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aux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Cévènes,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0" dirty="0">
                <a:latin typeface="Calibri"/>
                <a:cs typeface="Calibri"/>
              </a:rPr>
              <a:t> l’Ardèche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au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Cantal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Moyennes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fourchettes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tarifs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d’exploitation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ramenés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m³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écorce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Prix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d’exploitation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0" dirty="0">
                <a:latin typeface="Calibri"/>
                <a:cs typeface="Calibri"/>
              </a:rPr>
              <a:t> abattage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12.12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€/m³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(9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€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à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27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€),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débardage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9.52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€/m³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(7.5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€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à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21.51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€)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latin typeface="Calibri"/>
                <a:cs typeface="Calibri"/>
              </a:rPr>
              <a:t>Observations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générales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sur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les</a:t>
            </a:r>
            <a:r>
              <a:rPr sz="1100" b="1" spc="-10" dirty="0">
                <a:latin typeface="Calibri"/>
                <a:cs typeface="Calibri"/>
              </a:rPr>
              <a:t> fluctuations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de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tarifs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Char char="-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Conditions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d’exploitation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très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variables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Abattage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manuel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où</a:t>
            </a:r>
            <a:r>
              <a:rPr sz="1100" spc="-10" dirty="0">
                <a:latin typeface="Calibri"/>
                <a:cs typeface="Calibri"/>
              </a:rPr>
              <a:t> mécanisé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10"/>
              </a:spcBef>
              <a:buChar char="-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Disponibilité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abatteurs,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débardeurs,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transporteurs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Proximité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pas de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transformateurs,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compétition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pas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Influence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météo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stock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disponible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scierie,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risques</a:t>
            </a:r>
            <a:r>
              <a:rPr sz="1100" spc="-10" dirty="0">
                <a:latin typeface="Calibri"/>
                <a:cs typeface="Calibri"/>
              </a:rPr>
              <a:t> d’arrêts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Type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commande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marchés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variables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d’une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scierie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à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autre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0"/>
              </a:spcBef>
              <a:buChar char="-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Différences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cahier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charges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Influence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transports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Variabilité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grumes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diamètre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qualité,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variables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différentes catégories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8458" y="8098993"/>
            <a:ext cx="1792586" cy="188403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483</Words>
  <Application>Microsoft Office PowerPoint</Application>
  <PresentationFormat>Personnalisé</PresentationFormat>
  <Paragraphs>108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Calibri</vt:lpstr>
      <vt:lpstr>Times New Roman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Jerome JOUSSOUY</dc:creator>
  <cp:lastModifiedBy>philippe beignier</cp:lastModifiedBy>
  <cp:revision>1</cp:revision>
  <dcterms:created xsi:type="dcterms:W3CDTF">2026-06-03T15:38:50Z</dcterms:created>
  <dcterms:modified xsi:type="dcterms:W3CDTF">2026-06-03T15:39:15Z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2026-06-03T00:00:00Z</vt:filetime>
  </property>
  <property fmtid="{D5CDD505-2E9C-101B-9397-08002B2CF9AE}" pid="5" name="Producer">
    <vt:lpwstr>Microsoft® Word 2016</vt:lpwstr>
  </property>
</Properties>
</file>